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handoutMasterIdLst>
    <p:handoutMasterId r:id="rId22"/>
  </p:handoutMasterIdLst>
  <p:sldIdLst>
    <p:sldId id="396"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77" r:id="rId19"/>
    <p:sldId id="370" r:id="rId20"/>
  </p:sldIdLst>
  <p:sldSz cx="12192000" cy="6858000"/>
  <p:notesSz cx="6858000" cy="9144000"/>
  <p:embeddedFontLst>
    <p:embeddedFont>
      <p:font typeface="Inter" panose="020B0502030000000004" pitchFamily="34" charset="0"/>
      <p:regular r:id="rId23"/>
      <p:bold r:id="rId24"/>
      <p:italic r:id="rId25"/>
      <p:boldItalic r:id="rId26"/>
    </p:embeddedFont>
    <p:embeddedFont>
      <p:font typeface="Sons Condensed Extrabold" panose="02060906060206060203" pitchFamily="18"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859" autoAdjust="0"/>
  </p:normalViewPr>
  <p:slideViewPr>
    <p:cSldViewPr snapToGrid="0" snapToObjects="1" showGuides="1">
      <p:cViewPr varScale="1">
        <p:scale>
          <a:sx n="67" d="100"/>
          <a:sy n="67" d="100"/>
        </p:scale>
        <p:origin x="452" y="32"/>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6/21/2024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6/21/2024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ebusinesstechsupport@ps.ge.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s://collaborationspace.ge-energy.com/nextgenuiec/" TargetMode="External"/><Relationship Id="rId2" Type="http://schemas.openxmlformats.org/officeDocument/2006/relationships/hyperlink" Target="https://collaborationspace.ge-energy.com/nextgenui/"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DC47A73-6951-CED1-CDAF-4F900BFC56CC}"/>
              </a:ext>
            </a:extLst>
          </p:cNvPr>
          <p:cNvSpPr>
            <a:spLocks noGrp="1"/>
          </p:cNvSpPr>
          <p:nvPr>
            <p:ph type="ftr" sz="quarter" idx="11"/>
          </p:nvPr>
        </p:nvSpPr>
        <p:spPr/>
        <p:txBody>
          <a:bodyPr/>
          <a:lstStyle/>
          <a:p>
            <a:r>
              <a:rPr lang="en-US" dirty="0"/>
              <a:t>© 2024 GE Vernova and/or its affiliates. All rights reserved.</a:t>
            </a:r>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Navigation and File basics</a:t>
            </a:r>
            <a:br>
              <a:rPr lang="en-US" dirty="0"/>
            </a:br>
            <a:br>
              <a:rPr lang="en-US" dirty="0"/>
            </a:br>
            <a:br>
              <a:rPr lang="en-US" dirty="0"/>
            </a:br>
            <a:endParaRPr lang="en-US" dirty="0"/>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dirty="0"/>
              <a:t>March 2024</a:t>
            </a:r>
          </a:p>
        </p:txBody>
      </p:sp>
    </p:spTree>
    <p:extLst>
      <p:ext uri="{BB962C8B-B14F-4D97-AF65-F5344CB8AC3E}">
        <p14:creationId xmlns:p14="http://schemas.microsoft.com/office/powerpoint/2010/main" val="251520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View Files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457020"/>
          </a:xfrm>
        </p:spPr>
        <p:txBody>
          <a:bodyPr/>
          <a:lstStyle/>
          <a:p>
            <a:pPr>
              <a:spcBef>
                <a:spcPts val="0"/>
              </a:spcBef>
            </a:pPr>
            <a:r>
              <a:rPr lang="en-US" altLang="en-US" sz="1600" dirty="0"/>
              <a:t>Double click on the file to be viewed.  The file will be downloaded and can be opened for viewing.</a:t>
            </a:r>
            <a:br>
              <a:rPr lang="en-US" altLang="en-US" sz="1600" dirty="0"/>
            </a:br>
            <a:endParaRPr lang="en-US" altLang="en-US" sz="1600"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10</a:t>
            </a:fld>
            <a:endParaRPr lang="en-US" dirty="0"/>
          </a:p>
        </p:txBody>
      </p:sp>
      <p:pic>
        <p:nvPicPr>
          <p:cNvPr id="3" name="Picture 2">
            <a:extLst>
              <a:ext uri="{FF2B5EF4-FFF2-40B4-BE49-F238E27FC236}">
                <a16:creationId xmlns:a16="http://schemas.microsoft.com/office/drawing/2014/main" id="{D4C81E1B-3CB0-D1D3-99DD-B7EB16B5A3C7}"/>
              </a:ext>
            </a:extLst>
          </p:cNvPr>
          <p:cNvPicPr>
            <a:picLocks noChangeAspect="1"/>
          </p:cNvPicPr>
          <p:nvPr/>
        </p:nvPicPr>
        <p:blipFill>
          <a:blip r:embed="rId2"/>
          <a:stretch>
            <a:fillRect/>
          </a:stretch>
        </p:blipFill>
        <p:spPr>
          <a:xfrm>
            <a:off x="808265" y="2078988"/>
            <a:ext cx="10360756" cy="3646897"/>
          </a:xfrm>
          <a:prstGeom prst="rect">
            <a:avLst/>
          </a:prstGeom>
          <a:ln>
            <a:solidFill>
              <a:srgbClr val="439297"/>
            </a:solidFill>
          </a:ln>
        </p:spPr>
      </p:pic>
    </p:spTree>
    <p:extLst>
      <p:ext uri="{BB962C8B-B14F-4D97-AF65-F5344CB8AC3E}">
        <p14:creationId xmlns:p14="http://schemas.microsoft.com/office/powerpoint/2010/main" val="207722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Check Out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1055914"/>
          </a:xfrm>
        </p:spPr>
        <p:txBody>
          <a:bodyPr/>
          <a:lstStyle/>
          <a:p>
            <a:pPr>
              <a:spcBef>
                <a:spcPts val="0"/>
              </a:spcBef>
            </a:pPr>
            <a:r>
              <a:rPr lang="en-US" altLang="en-US" sz="1600" dirty="0"/>
              <a:t>Select file (multiple files maybe selected) to be checked out, right click and select Check Out &gt; Proceed.  The file will be saved in the default download location on your computer.  The file will be locked, showing a key for the lock owner and a lock for all other users.  Changes to the file cannot be made by other users while locked.</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11</a:t>
            </a:fld>
            <a:endParaRPr lang="en-US" dirty="0"/>
          </a:p>
        </p:txBody>
      </p:sp>
      <p:pic>
        <p:nvPicPr>
          <p:cNvPr id="3" name="Picture 2">
            <a:extLst>
              <a:ext uri="{FF2B5EF4-FFF2-40B4-BE49-F238E27FC236}">
                <a16:creationId xmlns:a16="http://schemas.microsoft.com/office/drawing/2014/main" id="{46FF7806-6941-CF3C-7F87-E91C27D0736E}"/>
              </a:ext>
            </a:extLst>
          </p:cNvPr>
          <p:cNvPicPr>
            <a:picLocks noChangeAspect="1"/>
          </p:cNvPicPr>
          <p:nvPr/>
        </p:nvPicPr>
        <p:blipFill>
          <a:blip r:embed="rId2"/>
          <a:stretch>
            <a:fillRect/>
          </a:stretch>
        </p:blipFill>
        <p:spPr>
          <a:xfrm>
            <a:off x="700768" y="2427514"/>
            <a:ext cx="8448675" cy="2910505"/>
          </a:xfrm>
          <a:prstGeom prst="rect">
            <a:avLst/>
          </a:prstGeom>
          <a:ln>
            <a:solidFill>
              <a:srgbClr val="439297"/>
            </a:solidFill>
          </a:ln>
        </p:spPr>
      </p:pic>
      <p:pic>
        <p:nvPicPr>
          <p:cNvPr id="5" name="Picture 4">
            <a:extLst>
              <a:ext uri="{FF2B5EF4-FFF2-40B4-BE49-F238E27FC236}">
                <a16:creationId xmlns:a16="http://schemas.microsoft.com/office/drawing/2014/main" id="{3A89D4E0-0266-5944-0F3A-9554FFBC35A7}"/>
              </a:ext>
            </a:extLst>
          </p:cNvPr>
          <p:cNvPicPr>
            <a:picLocks noChangeAspect="1"/>
          </p:cNvPicPr>
          <p:nvPr/>
        </p:nvPicPr>
        <p:blipFill>
          <a:blip r:embed="rId3"/>
          <a:stretch>
            <a:fillRect/>
          </a:stretch>
        </p:blipFill>
        <p:spPr>
          <a:xfrm>
            <a:off x="6934200" y="3087774"/>
            <a:ext cx="3441877" cy="1536779"/>
          </a:xfrm>
          <a:prstGeom prst="rect">
            <a:avLst/>
          </a:prstGeom>
          <a:ln>
            <a:solidFill>
              <a:srgbClr val="439297"/>
            </a:solidFill>
          </a:ln>
        </p:spPr>
      </p:pic>
      <p:pic>
        <p:nvPicPr>
          <p:cNvPr id="8" name="Picture 7">
            <a:extLst>
              <a:ext uri="{FF2B5EF4-FFF2-40B4-BE49-F238E27FC236}">
                <a16:creationId xmlns:a16="http://schemas.microsoft.com/office/drawing/2014/main" id="{88D8CDEC-3B23-5ACF-7EDC-B009469E1482}"/>
              </a:ext>
            </a:extLst>
          </p:cNvPr>
          <p:cNvPicPr>
            <a:picLocks noChangeAspect="1"/>
          </p:cNvPicPr>
          <p:nvPr/>
        </p:nvPicPr>
        <p:blipFill>
          <a:blip r:embed="rId4"/>
          <a:stretch>
            <a:fillRect/>
          </a:stretch>
        </p:blipFill>
        <p:spPr>
          <a:xfrm>
            <a:off x="1269911" y="5544461"/>
            <a:ext cx="8547277" cy="741971"/>
          </a:xfrm>
          <a:prstGeom prst="rect">
            <a:avLst/>
          </a:prstGeom>
          <a:ln>
            <a:solidFill>
              <a:srgbClr val="439297"/>
            </a:solidFill>
          </a:ln>
        </p:spPr>
      </p:pic>
    </p:spTree>
    <p:extLst>
      <p:ext uri="{BB962C8B-B14F-4D97-AF65-F5344CB8AC3E}">
        <p14:creationId xmlns:p14="http://schemas.microsoft.com/office/powerpoint/2010/main" val="33397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Check In</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1055914"/>
          </a:xfrm>
        </p:spPr>
        <p:txBody>
          <a:bodyPr/>
          <a:lstStyle/>
          <a:p>
            <a:pPr>
              <a:spcBef>
                <a:spcPts val="0"/>
              </a:spcBef>
            </a:pPr>
            <a:r>
              <a:rPr lang="en-US" altLang="en-US" sz="1600" dirty="0"/>
              <a:t>After making changes to the file on your computer or saving an updated version of the file on your computer, the file can be checked-in.  Select the file to be checked-in, right click and select Check-In.   Add meta data as needed and select Choose File, navigate to the saved version on your computer, select it and click Finish.  The latest version of the file will now be shown in the folder.</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12</a:t>
            </a:fld>
            <a:endParaRPr lang="en-US" dirty="0"/>
          </a:p>
        </p:txBody>
      </p:sp>
      <p:pic>
        <p:nvPicPr>
          <p:cNvPr id="3" name="Picture 2">
            <a:extLst>
              <a:ext uri="{FF2B5EF4-FFF2-40B4-BE49-F238E27FC236}">
                <a16:creationId xmlns:a16="http://schemas.microsoft.com/office/drawing/2014/main" id="{3335CCE5-BA59-09FC-88D4-81B6C0434682}"/>
              </a:ext>
            </a:extLst>
          </p:cNvPr>
          <p:cNvPicPr>
            <a:picLocks noChangeAspect="1"/>
          </p:cNvPicPr>
          <p:nvPr/>
        </p:nvPicPr>
        <p:blipFill>
          <a:blip r:embed="rId2"/>
          <a:stretch>
            <a:fillRect/>
          </a:stretch>
        </p:blipFill>
        <p:spPr>
          <a:xfrm>
            <a:off x="532029" y="2578527"/>
            <a:ext cx="8423275" cy="2907873"/>
          </a:xfrm>
          <a:prstGeom prst="rect">
            <a:avLst/>
          </a:prstGeom>
          <a:ln>
            <a:solidFill>
              <a:srgbClr val="439297"/>
            </a:solidFill>
          </a:ln>
        </p:spPr>
      </p:pic>
      <p:pic>
        <p:nvPicPr>
          <p:cNvPr id="5" name="Picture 4">
            <a:extLst>
              <a:ext uri="{FF2B5EF4-FFF2-40B4-BE49-F238E27FC236}">
                <a16:creationId xmlns:a16="http://schemas.microsoft.com/office/drawing/2014/main" id="{4AD1F8C6-6B5E-124D-3FFF-E57EEA45CDF6}"/>
              </a:ext>
            </a:extLst>
          </p:cNvPr>
          <p:cNvPicPr>
            <a:picLocks noChangeAspect="1"/>
          </p:cNvPicPr>
          <p:nvPr/>
        </p:nvPicPr>
        <p:blipFill>
          <a:blip r:embed="rId3"/>
          <a:stretch>
            <a:fillRect/>
          </a:stretch>
        </p:blipFill>
        <p:spPr>
          <a:xfrm>
            <a:off x="7076235" y="2737063"/>
            <a:ext cx="4421306" cy="2590800"/>
          </a:xfrm>
          <a:prstGeom prst="rect">
            <a:avLst/>
          </a:prstGeom>
          <a:ln>
            <a:solidFill>
              <a:srgbClr val="439297"/>
            </a:solidFill>
          </a:ln>
        </p:spPr>
      </p:pic>
      <p:pic>
        <p:nvPicPr>
          <p:cNvPr id="8" name="Picture 7">
            <a:extLst>
              <a:ext uri="{FF2B5EF4-FFF2-40B4-BE49-F238E27FC236}">
                <a16:creationId xmlns:a16="http://schemas.microsoft.com/office/drawing/2014/main" id="{9EF6F44D-678F-F848-1053-7834271E582D}"/>
              </a:ext>
            </a:extLst>
          </p:cNvPr>
          <p:cNvPicPr>
            <a:picLocks noChangeAspect="1"/>
          </p:cNvPicPr>
          <p:nvPr/>
        </p:nvPicPr>
        <p:blipFill>
          <a:blip r:embed="rId4"/>
          <a:stretch>
            <a:fillRect/>
          </a:stretch>
        </p:blipFill>
        <p:spPr>
          <a:xfrm>
            <a:off x="1495415" y="5154369"/>
            <a:ext cx="4210266" cy="1149409"/>
          </a:xfrm>
          <a:prstGeom prst="rect">
            <a:avLst/>
          </a:prstGeom>
          <a:ln>
            <a:solidFill>
              <a:srgbClr val="439297"/>
            </a:solidFill>
          </a:ln>
        </p:spPr>
      </p:pic>
    </p:spTree>
    <p:extLst>
      <p:ext uri="{BB962C8B-B14F-4D97-AF65-F5344CB8AC3E}">
        <p14:creationId xmlns:p14="http://schemas.microsoft.com/office/powerpoint/2010/main" val="368846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View Versions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457020"/>
          </a:xfrm>
        </p:spPr>
        <p:txBody>
          <a:bodyPr/>
          <a:lstStyle/>
          <a:p>
            <a:pPr>
              <a:spcBef>
                <a:spcPts val="0"/>
              </a:spcBef>
            </a:pPr>
            <a:r>
              <a:rPr lang="en-US" altLang="en-US" sz="1600" dirty="0"/>
              <a:t>Select file, right click and View &gt; Versions.  All versions of the file will be listed with a link to the folder location, or the file can be exported from the list.</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13</a:t>
            </a:fld>
            <a:endParaRPr lang="en-US" dirty="0"/>
          </a:p>
        </p:txBody>
      </p:sp>
      <p:pic>
        <p:nvPicPr>
          <p:cNvPr id="3" name="Picture 2">
            <a:extLst>
              <a:ext uri="{FF2B5EF4-FFF2-40B4-BE49-F238E27FC236}">
                <a16:creationId xmlns:a16="http://schemas.microsoft.com/office/drawing/2014/main" id="{923DFD5B-ECF6-EAF8-DA88-8A131611D534}"/>
              </a:ext>
            </a:extLst>
          </p:cNvPr>
          <p:cNvPicPr>
            <a:picLocks noChangeAspect="1"/>
          </p:cNvPicPr>
          <p:nvPr/>
        </p:nvPicPr>
        <p:blipFill>
          <a:blip r:embed="rId2"/>
          <a:stretch>
            <a:fillRect/>
          </a:stretch>
        </p:blipFill>
        <p:spPr>
          <a:xfrm>
            <a:off x="419100" y="1973327"/>
            <a:ext cx="7861300" cy="2650163"/>
          </a:xfrm>
          <a:prstGeom prst="rect">
            <a:avLst/>
          </a:prstGeom>
          <a:ln>
            <a:solidFill>
              <a:srgbClr val="439297"/>
            </a:solidFill>
          </a:ln>
        </p:spPr>
      </p:pic>
      <p:pic>
        <p:nvPicPr>
          <p:cNvPr id="5" name="Picture 4">
            <a:extLst>
              <a:ext uri="{FF2B5EF4-FFF2-40B4-BE49-F238E27FC236}">
                <a16:creationId xmlns:a16="http://schemas.microsoft.com/office/drawing/2014/main" id="{D50F195F-C54D-8092-EE05-43784DBD93ED}"/>
              </a:ext>
            </a:extLst>
          </p:cNvPr>
          <p:cNvPicPr>
            <a:picLocks noChangeAspect="1"/>
          </p:cNvPicPr>
          <p:nvPr/>
        </p:nvPicPr>
        <p:blipFill>
          <a:blip r:embed="rId3"/>
          <a:stretch>
            <a:fillRect/>
          </a:stretch>
        </p:blipFill>
        <p:spPr>
          <a:xfrm>
            <a:off x="4476183" y="4566642"/>
            <a:ext cx="6269831" cy="2048559"/>
          </a:xfrm>
          <a:prstGeom prst="rect">
            <a:avLst/>
          </a:prstGeom>
          <a:ln>
            <a:solidFill>
              <a:srgbClr val="439297"/>
            </a:solidFill>
          </a:ln>
        </p:spPr>
      </p:pic>
    </p:spTree>
    <p:extLst>
      <p:ext uri="{BB962C8B-B14F-4D97-AF65-F5344CB8AC3E}">
        <p14:creationId xmlns:p14="http://schemas.microsoft.com/office/powerpoint/2010/main" val="7818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View File History</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598714"/>
          </a:xfrm>
        </p:spPr>
        <p:txBody>
          <a:bodyPr/>
          <a:lstStyle/>
          <a:p>
            <a:pPr>
              <a:spcBef>
                <a:spcPts val="0"/>
              </a:spcBef>
            </a:pPr>
            <a:r>
              <a:rPr lang="en-US" altLang="en-US" sz="1600" dirty="0"/>
              <a:t>Select file, right click and select Properties.  On the Properties page, click the History tab.  The History tab lists all Events, Users and Date/Time of each event.</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14</a:t>
            </a:fld>
            <a:endParaRPr lang="en-US" dirty="0"/>
          </a:p>
        </p:txBody>
      </p:sp>
      <p:pic>
        <p:nvPicPr>
          <p:cNvPr id="3" name="Picture 2">
            <a:extLst>
              <a:ext uri="{FF2B5EF4-FFF2-40B4-BE49-F238E27FC236}">
                <a16:creationId xmlns:a16="http://schemas.microsoft.com/office/drawing/2014/main" id="{014073F7-E894-32A8-0D93-DADF06CA4CCD}"/>
              </a:ext>
            </a:extLst>
          </p:cNvPr>
          <p:cNvPicPr>
            <a:picLocks noChangeAspect="1"/>
          </p:cNvPicPr>
          <p:nvPr/>
        </p:nvPicPr>
        <p:blipFill>
          <a:blip r:embed="rId2"/>
          <a:stretch>
            <a:fillRect/>
          </a:stretch>
        </p:blipFill>
        <p:spPr>
          <a:xfrm>
            <a:off x="325263" y="2162175"/>
            <a:ext cx="7467600" cy="2987831"/>
          </a:xfrm>
          <a:prstGeom prst="rect">
            <a:avLst/>
          </a:prstGeom>
          <a:ln>
            <a:solidFill>
              <a:srgbClr val="439297"/>
            </a:solidFill>
          </a:ln>
        </p:spPr>
      </p:pic>
      <p:pic>
        <p:nvPicPr>
          <p:cNvPr id="5" name="Picture 4">
            <a:extLst>
              <a:ext uri="{FF2B5EF4-FFF2-40B4-BE49-F238E27FC236}">
                <a16:creationId xmlns:a16="http://schemas.microsoft.com/office/drawing/2014/main" id="{2A5E2612-979F-1611-5738-BD03C5089C9E}"/>
              </a:ext>
            </a:extLst>
          </p:cNvPr>
          <p:cNvPicPr>
            <a:picLocks noChangeAspect="1"/>
          </p:cNvPicPr>
          <p:nvPr/>
        </p:nvPicPr>
        <p:blipFill>
          <a:blip r:embed="rId3"/>
          <a:stretch>
            <a:fillRect/>
          </a:stretch>
        </p:blipFill>
        <p:spPr>
          <a:xfrm>
            <a:off x="6284458" y="3161478"/>
            <a:ext cx="4556300" cy="3331397"/>
          </a:xfrm>
          <a:prstGeom prst="rect">
            <a:avLst/>
          </a:prstGeom>
          <a:ln>
            <a:solidFill>
              <a:srgbClr val="439297"/>
            </a:solidFill>
          </a:ln>
        </p:spPr>
      </p:pic>
    </p:spTree>
    <p:extLst>
      <p:ext uri="{BB962C8B-B14F-4D97-AF65-F5344CB8AC3E}">
        <p14:creationId xmlns:p14="http://schemas.microsoft.com/office/powerpoint/2010/main" val="112242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582275" cy="981075"/>
          </a:xfrm>
        </p:spPr>
        <p:txBody>
          <a:bodyPr/>
          <a:lstStyle/>
          <a:p>
            <a:pPr lvl="1"/>
            <a:r>
              <a:rPr lang="en-US" dirty="0"/>
              <a:t>If you encounter any issues with Documentum, please send an email to: </a:t>
            </a:r>
            <a:r>
              <a:rPr lang="en-US" dirty="0">
                <a:hlinkClick r:id="rId2"/>
              </a:rPr>
              <a:t>ebusinesstechsupport@ps.ge.com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15</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Login</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599"/>
            <a:ext cx="8239125" cy="2152651"/>
          </a:xfrm>
        </p:spPr>
        <p:txBody>
          <a:bodyPr/>
          <a:lstStyle/>
          <a:p>
            <a:pPr>
              <a:spcBef>
                <a:spcPts val="0"/>
              </a:spcBef>
            </a:pPr>
            <a:r>
              <a:rPr lang="en-US" altLang="en-US" sz="1600" dirty="0"/>
              <a:t>Click the link for Power Customer Collaboration Documentum. Enter SSO, click Next, enter your password and click Log In.</a:t>
            </a:r>
          </a:p>
          <a:p>
            <a:pPr>
              <a:spcBef>
                <a:spcPts val="0"/>
              </a:spcBef>
            </a:pPr>
            <a:br>
              <a:rPr lang="en-US" altLang="en-US" sz="1600" b="1" dirty="0"/>
            </a:br>
            <a:r>
              <a:rPr lang="en-US" altLang="en-US" sz="1600" dirty="0"/>
              <a:t>Non-Export Control - </a:t>
            </a:r>
            <a:r>
              <a:rPr lang="en-US" altLang="en-US" sz="1600" b="1" dirty="0">
                <a:solidFill>
                  <a:schemeClr val="tx1"/>
                </a:solidFill>
                <a:hlinkClick r:id="rId2">
                  <a:extLst>
                    <a:ext uri="{A12FA001-AC4F-418D-AE19-62706E023703}">
                      <ahyp:hlinkClr xmlns:ahyp="http://schemas.microsoft.com/office/drawing/2018/hyperlinkcolor" val="tx"/>
                    </a:ext>
                  </a:extLst>
                </a:hlinkClick>
              </a:rPr>
              <a:t>https://collaborationspace.ge-energy.com/nextgenui/</a:t>
            </a:r>
            <a:r>
              <a:rPr lang="en-US" altLang="en-US" sz="1600" b="1" dirty="0"/>
              <a:t>	</a:t>
            </a:r>
            <a:br>
              <a:rPr lang="en-US" altLang="en-US" sz="1600" dirty="0"/>
            </a:br>
            <a:r>
              <a:rPr lang="en-US" altLang="en-US" sz="1600" dirty="0"/>
              <a:t>Export Control - </a:t>
            </a:r>
            <a:r>
              <a:rPr lang="en-US" altLang="en-US" sz="1600" b="1" dirty="0">
                <a:solidFill>
                  <a:schemeClr val="tx1"/>
                </a:solidFill>
                <a:hlinkClick r:id="rId3">
                  <a:extLst>
                    <a:ext uri="{A12FA001-AC4F-418D-AE19-62706E023703}">
                      <ahyp:hlinkClr xmlns:ahyp="http://schemas.microsoft.com/office/drawing/2018/hyperlinkcolor" val="tx"/>
                    </a:ext>
                  </a:extLst>
                </a:hlinkClick>
              </a:rPr>
              <a:t>https://collaborationspace.ge-energy.com/nextgenuiec/</a:t>
            </a:r>
            <a:r>
              <a:rPr lang="en-US" altLang="en-US" sz="1600" b="1" dirty="0">
                <a:solidFill>
                  <a:schemeClr val="tx1"/>
                </a:solidFill>
              </a:rPr>
              <a:t> </a:t>
            </a:r>
            <a:br>
              <a:rPr lang="en-US" altLang="en-US" sz="1600" b="1" dirty="0">
                <a:solidFill>
                  <a:schemeClr val="tx1"/>
                </a:solidFill>
              </a:rPr>
            </a:br>
            <a:endParaRPr lang="en-US" altLang="en-US" sz="1600" b="1" dirty="0">
              <a:solidFill>
                <a:schemeClr val="tx1"/>
              </a:solidFill>
            </a:endParaRP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14" name="Picture 13">
            <a:extLst>
              <a:ext uri="{FF2B5EF4-FFF2-40B4-BE49-F238E27FC236}">
                <a16:creationId xmlns:a16="http://schemas.microsoft.com/office/drawing/2014/main" id="{925955C7-AB22-50BB-165D-1879EC563A24}"/>
              </a:ext>
            </a:extLst>
          </p:cNvPr>
          <p:cNvPicPr>
            <a:picLocks noChangeAspect="1"/>
          </p:cNvPicPr>
          <p:nvPr/>
        </p:nvPicPr>
        <p:blipFill>
          <a:blip r:embed="rId4"/>
          <a:stretch>
            <a:fillRect/>
          </a:stretch>
        </p:blipFill>
        <p:spPr>
          <a:xfrm>
            <a:off x="4362449" y="2825224"/>
            <a:ext cx="3929975" cy="3789977"/>
          </a:xfrm>
          <a:prstGeom prst="rect">
            <a:avLst/>
          </a:prstGeom>
          <a:ln>
            <a:solidFill>
              <a:srgbClr val="439297"/>
            </a:solidFill>
          </a:ln>
        </p:spPr>
      </p:pic>
    </p:spTree>
    <p:extLst>
      <p:ext uri="{BB962C8B-B14F-4D97-AF65-F5344CB8AC3E}">
        <p14:creationId xmlns:p14="http://schemas.microsoft.com/office/powerpoint/2010/main" val="319945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Access a Project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1055914"/>
          </a:xfrm>
        </p:spPr>
        <p:txBody>
          <a:bodyPr/>
          <a:lstStyle/>
          <a:p>
            <a:pPr>
              <a:spcBef>
                <a:spcPts val="0"/>
              </a:spcBef>
            </a:pPr>
            <a:r>
              <a:rPr lang="en-US" altLang="en-US" sz="1600" dirty="0"/>
              <a:t>Enter the IPS# or project name in the Search anything box and click listed result to access a project (initial login will not have any project data listed).  Subsequent logins will show recently accessed projects.</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3" name="Picture 2">
            <a:extLst>
              <a:ext uri="{FF2B5EF4-FFF2-40B4-BE49-F238E27FC236}">
                <a16:creationId xmlns:a16="http://schemas.microsoft.com/office/drawing/2014/main" id="{840BB723-78C1-1A9A-CDE3-0AB8430C37DF}"/>
              </a:ext>
            </a:extLst>
          </p:cNvPr>
          <p:cNvPicPr>
            <a:picLocks noChangeAspect="1"/>
          </p:cNvPicPr>
          <p:nvPr/>
        </p:nvPicPr>
        <p:blipFill>
          <a:blip r:embed="rId2"/>
          <a:stretch>
            <a:fillRect/>
          </a:stretch>
        </p:blipFill>
        <p:spPr>
          <a:xfrm>
            <a:off x="419100" y="2224846"/>
            <a:ext cx="6904560" cy="2992351"/>
          </a:xfrm>
          <a:prstGeom prst="rect">
            <a:avLst/>
          </a:prstGeom>
          <a:ln>
            <a:solidFill>
              <a:srgbClr val="439297"/>
            </a:solidFill>
          </a:ln>
        </p:spPr>
      </p:pic>
      <p:pic>
        <p:nvPicPr>
          <p:cNvPr id="5" name="Picture 4">
            <a:extLst>
              <a:ext uri="{FF2B5EF4-FFF2-40B4-BE49-F238E27FC236}">
                <a16:creationId xmlns:a16="http://schemas.microsoft.com/office/drawing/2014/main" id="{4696B068-A744-15ED-23F3-FFA0D886086A}"/>
              </a:ext>
            </a:extLst>
          </p:cNvPr>
          <p:cNvPicPr>
            <a:picLocks noChangeAspect="1"/>
          </p:cNvPicPr>
          <p:nvPr/>
        </p:nvPicPr>
        <p:blipFill>
          <a:blip r:embed="rId3"/>
          <a:stretch>
            <a:fillRect/>
          </a:stretch>
        </p:blipFill>
        <p:spPr>
          <a:xfrm>
            <a:off x="5061857" y="3515605"/>
            <a:ext cx="6553200" cy="2923294"/>
          </a:xfrm>
          <a:prstGeom prst="rect">
            <a:avLst/>
          </a:prstGeom>
          <a:ln>
            <a:solidFill>
              <a:srgbClr val="439297"/>
            </a:solidFill>
          </a:ln>
        </p:spPr>
      </p:pic>
    </p:spTree>
    <p:extLst>
      <p:ext uri="{BB962C8B-B14F-4D97-AF65-F5344CB8AC3E}">
        <p14:creationId xmlns:p14="http://schemas.microsoft.com/office/powerpoint/2010/main" val="121222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Review Home Page</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533400"/>
          </a:xfrm>
        </p:spPr>
        <p:txBody>
          <a:bodyPr/>
          <a:lstStyle/>
          <a:p>
            <a:pPr>
              <a:spcBef>
                <a:spcPts val="0"/>
              </a:spcBef>
            </a:pPr>
            <a:r>
              <a:rPr lang="en-US" altLang="en-US" sz="1600" dirty="0"/>
              <a:t>The Home Page contains the project folder structure and shortcuts to Documents, Subscriptions, Project List, Project Snapshot and Forms. </a:t>
            </a:r>
            <a:br>
              <a:rPr lang="en-US" altLang="en-US" sz="1600" dirty="0"/>
            </a:br>
            <a:endParaRPr lang="en-US" altLang="en-US" sz="1600"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4</a:t>
            </a:fld>
            <a:endParaRPr lang="en-US" dirty="0"/>
          </a:p>
        </p:txBody>
      </p:sp>
      <p:pic>
        <p:nvPicPr>
          <p:cNvPr id="8" name="Picture 7">
            <a:extLst>
              <a:ext uri="{FF2B5EF4-FFF2-40B4-BE49-F238E27FC236}">
                <a16:creationId xmlns:a16="http://schemas.microsoft.com/office/drawing/2014/main" id="{F6601F6D-8246-ECA8-6E05-4D69D8CA085E}"/>
              </a:ext>
            </a:extLst>
          </p:cNvPr>
          <p:cNvPicPr>
            <a:picLocks noChangeAspect="1"/>
          </p:cNvPicPr>
          <p:nvPr/>
        </p:nvPicPr>
        <p:blipFill>
          <a:blip r:embed="rId2"/>
          <a:stretch>
            <a:fillRect/>
          </a:stretch>
        </p:blipFill>
        <p:spPr>
          <a:xfrm>
            <a:off x="1068398" y="2103437"/>
            <a:ext cx="9710354" cy="4191001"/>
          </a:xfrm>
          <a:prstGeom prst="rect">
            <a:avLst/>
          </a:prstGeom>
          <a:ln>
            <a:solidFill>
              <a:srgbClr val="439297"/>
            </a:solidFill>
          </a:ln>
        </p:spPr>
      </p:pic>
    </p:spTree>
    <p:extLst>
      <p:ext uri="{BB962C8B-B14F-4D97-AF65-F5344CB8AC3E}">
        <p14:creationId xmlns:p14="http://schemas.microsoft.com/office/powerpoint/2010/main" val="302999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Project List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587829"/>
          </a:xfrm>
        </p:spPr>
        <p:txBody>
          <a:bodyPr/>
          <a:lstStyle/>
          <a:p>
            <a:pPr>
              <a:spcBef>
                <a:spcPts val="0"/>
              </a:spcBef>
            </a:pPr>
            <a:r>
              <a:rPr lang="en-US" altLang="en-US" sz="1600" dirty="0"/>
              <a:t>Click the GE logo in the upper left corner of the page from anywhere in the project to return to the Home Page and access the Project List. </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5</a:t>
            </a:fld>
            <a:endParaRPr lang="en-US" dirty="0"/>
          </a:p>
        </p:txBody>
      </p:sp>
      <p:pic>
        <p:nvPicPr>
          <p:cNvPr id="8" name="Picture 7">
            <a:extLst>
              <a:ext uri="{FF2B5EF4-FFF2-40B4-BE49-F238E27FC236}">
                <a16:creationId xmlns:a16="http://schemas.microsoft.com/office/drawing/2014/main" id="{CFF3F488-0E8F-8E57-0FCB-4B6F7A535E31}"/>
              </a:ext>
            </a:extLst>
          </p:cNvPr>
          <p:cNvPicPr>
            <a:picLocks noChangeAspect="1"/>
          </p:cNvPicPr>
          <p:nvPr/>
        </p:nvPicPr>
        <p:blipFill>
          <a:blip r:embed="rId2"/>
          <a:stretch>
            <a:fillRect/>
          </a:stretch>
        </p:blipFill>
        <p:spPr>
          <a:xfrm>
            <a:off x="414799" y="1998030"/>
            <a:ext cx="7924800" cy="3420354"/>
          </a:xfrm>
          <a:prstGeom prst="rect">
            <a:avLst/>
          </a:prstGeom>
          <a:ln>
            <a:solidFill>
              <a:srgbClr val="439297"/>
            </a:solidFill>
          </a:ln>
        </p:spPr>
      </p:pic>
      <p:pic>
        <p:nvPicPr>
          <p:cNvPr id="9" name="Picture 8">
            <a:extLst>
              <a:ext uri="{FF2B5EF4-FFF2-40B4-BE49-F238E27FC236}">
                <a16:creationId xmlns:a16="http://schemas.microsoft.com/office/drawing/2014/main" id="{FFB86DC6-CC0A-74D3-8755-83E416BEF646}"/>
              </a:ext>
            </a:extLst>
          </p:cNvPr>
          <p:cNvPicPr>
            <a:picLocks noChangeAspect="1"/>
          </p:cNvPicPr>
          <p:nvPr/>
        </p:nvPicPr>
        <p:blipFill>
          <a:blip r:embed="rId3"/>
          <a:stretch>
            <a:fillRect/>
          </a:stretch>
        </p:blipFill>
        <p:spPr>
          <a:xfrm>
            <a:off x="4630940" y="3375801"/>
            <a:ext cx="6866601" cy="3063098"/>
          </a:xfrm>
          <a:prstGeom prst="rect">
            <a:avLst/>
          </a:prstGeom>
          <a:ln>
            <a:solidFill>
              <a:srgbClr val="439297"/>
            </a:solidFill>
          </a:ln>
        </p:spPr>
      </p:pic>
    </p:spTree>
    <p:extLst>
      <p:ext uri="{BB962C8B-B14F-4D97-AF65-F5344CB8AC3E}">
        <p14:creationId xmlns:p14="http://schemas.microsoft.com/office/powerpoint/2010/main" val="202411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Import Files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642257"/>
          </a:xfrm>
        </p:spPr>
        <p:txBody>
          <a:bodyPr/>
          <a:lstStyle/>
          <a:p>
            <a:pPr>
              <a:spcBef>
                <a:spcPts val="0"/>
              </a:spcBef>
            </a:pPr>
            <a:r>
              <a:rPr lang="en-US" altLang="en-US" sz="1600" dirty="0"/>
              <a:t>Select folder where files will be imported to, click New &gt; Import.  You can either drag and drop files from your computer or click Chose Files To Import and locate the files on your computer.</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6</a:t>
            </a:fld>
            <a:endParaRPr lang="en-US" dirty="0"/>
          </a:p>
        </p:txBody>
      </p:sp>
      <p:pic>
        <p:nvPicPr>
          <p:cNvPr id="3" name="Picture 2">
            <a:extLst>
              <a:ext uri="{FF2B5EF4-FFF2-40B4-BE49-F238E27FC236}">
                <a16:creationId xmlns:a16="http://schemas.microsoft.com/office/drawing/2014/main" id="{72958AA5-2DA4-9AEB-8C90-4DADE89AE53D}"/>
              </a:ext>
            </a:extLst>
          </p:cNvPr>
          <p:cNvPicPr>
            <a:picLocks noChangeAspect="1"/>
          </p:cNvPicPr>
          <p:nvPr/>
        </p:nvPicPr>
        <p:blipFill>
          <a:blip r:embed="rId2"/>
          <a:stretch>
            <a:fillRect/>
          </a:stretch>
        </p:blipFill>
        <p:spPr>
          <a:xfrm>
            <a:off x="419100" y="2013857"/>
            <a:ext cx="8305800" cy="3291905"/>
          </a:xfrm>
          <a:prstGeom prst="rect">
            <a:avLst/>
          </a:prstGeom>
          <a:ln>
            <a:solidFill>
              <a:srgbClr val="439297"/>
            </a:solidFill>
          </a:ln>
        </p:spPr>
      </p:pic>
      <p:pic>
        <p:nvPicPr>
          <p:cNvPr id="5" name="Picture 4">
            <a:extLst>
              <a:ext uri="{FF2B5EF4-FFF2-40B4-BE49-F238E27FC236}">
                <a16:creationId xmlns:a16="http://schemas.microsoft.com/office/drawing/2014/main" id="{3C41DC16-7A67-7FE9-6561-9D00D754C17A}"/>
              </a:ext>
            </a:extLst>
          </p:cNvPr>
          <p:cNvPicPr>
            <a:picLocks noChangeAspect="1"/>
          </p:cNvPicPr>
          <p:nvPr/>
        </p:nvPicPr>
        <p:blipFill>
          <a:blip r:embed="rId3"/>
          <a:stretch>
            <a:fillRect/>
          </a:stretch>
        </p:blipFill>
        <p:spPr>
          <a:xfrm>
            <a:off x="5299957" y="3253746"/>
            <a:ext cx="6096000" cy="3239129"/>
          </a:xfrm>
          <a:prstGeom prst="rect">
            <a:avLst/>
          </a:prstGeom>
          <a:ln>
            <a:solidFill>
              <a:srgbClr val="439297"/>
            </a:solidFill>
          </a:ln>
        </p:spPr>
      </p:pic>
    </p:spTree>
    <p:extLst>
      <p:ext uri="{BB962C8B-B14F-4D97-AF65-F5344CB8AC3E}">
        <p14:creationId xmlns:p14="http://schemas.microsoft.com/office/powerpoint/2010/main" val="26921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Import Files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718457"/>
          </a:xfrm>
        </p:spPr>
        <p:txBody>
          <a:bodyPr/>
          <a:lstStyle/>
          <a:p>
            <a:pPr>
              <a:spcBef>
                <a:spcPts val="0"/>
              </a:spcBef>
            </a:pPr>
            <a:r>
              <a:rPr lang="en-US" altLang="en-US" sz="1600" dirty="0"/>
              <a:t>Once files have been selected, click Import.  Add required and optional properties and click Next or Finish.  Next will allow you to add properties for each file in the import.  Finish will apply the properties entered to all files in the import.  All required fields are marked with a red asterisk. </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7</a:t>
            </a:fld>
            <a:endParaRPr lang="en-US" dirty="0"/>
          </a:p>
        </p:txBody>
      </p:sp>
      <p:pic>
        <p:nvPicPr>
          <p:cNvPr id="3" name="Picture 2">
            <a:extLst>
              <a:ext uri="{FF2B5EF4-FFF2-40B4-BE49-F238E27FC236}">
                <a16:creationId xmlns:a16="http://schemas.microsoft.com/office/drawing/2014/main" id="{8BCE61D9-9F7A-7027-5B95-B8E300D5C51E}"/>
              </a:ext>
            </a:extLst>
          </p:cNvPr>
          <p:cNvPicPr>
            <a:picLocks noChangeAspect="1"/>
          </p:cNvPicPr>
          <p:nvPr/>
        </p:nvPicPr>
        <p:blipFill>
          <a:blip r:embed="rId2"/>
          <a:stretch>
            <a:fillRect/>
          </a:stretch>
        </p:blipFill>
        <p:spPr>
          <a:xfrm>
            <a:off x="644768" y="2265596"/>
            <a:ext cx="4976571" cy="3864103"/>
          </a:xfrm>
          <a:prstGeom prst="rect">
            <a:avLst/>
          </a:prstGeom>
          <a:ln>
            <a:solidFill>
              <a:srgbClr val="439297"/>
            </a:solidFill>
          </a:ln>
        </p:spPr>
      </p:pic>
      <p:pic>
        <p:nvPicPr>
          <p:cNvPr id="5" name="Picture 4">
            <a:extLst>
              <a:ext uri="{FF2B5EF4-FFF2-40B4-BE49-F238E27FC236}">
                <a16:creationId xmlns:a16="http://schemas.microsoft.com/office/drawing/2014/main" id="{63F1A462-86F0-5A10-3556-FC71924BCACC}"/>
              </a:ext>
            </a:extLst>
          </p:cNvPr>
          <p:cNvPicPr>
            <a:picLocks noChangeAspect="1"/>
          </p:cNvPicPr>
          <p:nvPr/>
        </p:nvPicPr>
        <p:blipFill>
          <a:blip r:embed="rId3"/>
          <a:stretch>
            <a:fillRect/>
          </a:stretch>
        </p:blipFill>
        <p:spPr>
          <a:xfrm>
            <a:off x="6350383" y="2314808"/>
            <a:ext cx="4467506" cy="3765677"/>
          </a:xfrm>
          <a:prstGeom prst="rect">
            <a:avLst/>
          </a:prstGeom>
          <a:ln>
            <a:solidFill>
              <a:srgbClr val="439297"/>
            </a:solidFill>
          </a:ln>
        </p:spPr>
      </p:pic>
    </p:spTree>
    <p:extLst>
      <p:ext uri="{BB962C8B-B14F-4D97-AF65-F5344CB8AC3E}">
        <p14:creationId xmlns:p14="http://schemas.microsoft.com/office/powerpoint/2010/main" val="70169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Import Files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762000"/>
          </a:xfrm>
        </p:spPr>
        <p:txBody>
          <a:bodyPr/>
          <a:lstStyle/>
          <a:p>
            <a:pPr>
              <a:spcBef>
                <a:spcPts val="0"/>
              </a:spcBef>
            </a:pPr>
            <a:r>
              <a:rPr lang="en-US" altLang="en-US" sz="1600" dirty="0"/>
              <a:t>During import a Type must be assigned to each file.  The choices are GE Document or GE Drawing Document.  The only difference in the two Types is the mandatory and optional properties that are included in the meta data.</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8</a:t>
            </a:fld>
            <a:endParaRPr lang="en-US" dirty="0"/>
          </a:p>
        </p:txBody>
      </p:sp>
      <p:sp>
        <p:nvSpPr>
          <p:cNvPr id="3" name="Rectangle 13">
            <a:extLst>
              <a:ext uri="{FF2B5EF4-FFF2-40B4-BE49-F238E27FC236}">
                <a16:creationId xmlns:a16="http://schemas.microsoft.com/office/drawing/2014/main" id="{2E202964-24BA-531C-A5F5-F402FB2B5CE4}"/>
              </a:ext>
            </a:extLst>
          </p:cNvPr>
          <p:cNvSpPr>
            <a:spLocks noChangeArrowheads="1"/>
          </p:cNvSpPr>
          <p:nvPr/>
        </p:nvSpPr>
        <p:spPr bwMode="auto">
          <a:xfrm>
            <a:off x="5916385" y="2351314"/>
            <a:ext cx="4533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a:solidFill>
                  <a:schemeClr val="tx1"/>
                </a:solidFill>
                <a:latin typeface="GE Inspira Pitch" panose="020F0603030400020203" pitchFamily="34" charset="0"/>
              </a:defRPr>
            </a:lvl1pPr>
            <a:lvl2pPr marL="742950" indent="-285750">
              <a:defRPr sz="3200">
                <a:solidFill>
                  <a:schemeClr val="tx1"/>
                </a:solidFill>
                <a:latin typeface="GE Inspira Pitch" panose="020F0603030400020203" pitchFamily="34" charset="0"/>
              </a:defRPr>
            </a:lvl2pPr>
            <a:lvl3pPr marL="1143000" indent="-228600">
              <a:defRPr sz="3200">
                <a:solidFill>
                  <a:schemeClr val="tx1"/>
                </a:solidFill>
                <a:latin typeface="GE Inspira Pitch" panose="020F0603030400020203" pitchFamily="34" charset="0"/>
              </a:defRPr>
            </a:lvl3pPr>
            <a:lvl4pPr marL="1600200" indent="-228600">
              <a:defRPr sz="3200">
                <a:solidFill>
                  <a:schemeClr val="tx1"/>
                </a:solidFill>
                <a:latin typeface="GE Inspira Pitch" panose="020F0603030400020203" pitchFamily="34" charset="0"/>
              </a:defRPr>
            </a:lvl4pPr>
            <a:lvl5pPr marL="2057400" indent="-228600">
              <a:defRPr sz="3200">
                <a:solidFill>
                  <a:schemeClr val="tx1"/>
                </a:solidFill>
                <a:latin typeface="GE Inspira Pitch" panose="020F0603030400020203" pitchFamily="34" charset="0"/>
              </a:defRPr>
            </a:lvl5pPr>
            <a:lvl6pPr marL="2514600" indent="-228600" eaLnBrk="0" fontAlgn="base" hangingPunct="0">
              <a:spcBef>
                <a:spcPct val="0"/>
              </a:spcBef>
              <a:spcAft>
                <a:spcPct val="0"/>
              </a:spcAft>
              <a:defRPr sz="3200">
                <a:solidFill>
                  <a:schemeClr val="tx1"/>
                </a:solidFill>
                <a:latin typeface="GE Inspira Pitch" panose="020F0603030400020203" pitchFamily="34" charset="0"/>
              </a:defRPr>
            </a:lvl6pPr>
            <a:lvl7pPr marL="2971800" indent="-228600" eaLnBrk="0" fontAlgn="base" hangingPunct="0">
              <a:spcBef>
                <a:spcPct val="0"/>
              </a:spcBef>
              <a:spcAft>
                <a:spcPct val="0"/>
              </a:spcAft>
              <a:defRPr sz="3200">
                <a:solidFill>
                  <a:schemeClr val="tx1"/>
                </a:solidFill>
                <a:latin typeface="GE Inspira Pitch" panose="020F0603030400020203" pitchFamily="34" charset="0"/>
              </a:defRPr>
            </a:lvl7pPr>
            <a:lvl8pPr marL="3429000" indent="-228600" eaLnBrk="0" fontAlgn="base" hangingPunct="0">
              <a:spcBef>
                <a:spcPct val="0"/>
              </a:spcBef>
              <a:spcAft>
                <a:spcPct val="0"/>
              </a:spcAft>
              <a:defRPr sz="3200">
                <a:solidFill>
                  <a:schemeClr val="tx1"/>
                </a:solidFill>
                <a:latin typeface="GE Inspira Pitch" panose="020F0603030400020203" pitchFamily="34" charset="0"/>
              </a:defRPr>
            </a:lvl8pPr>
            <a:lvl9pPr marL="3886200" indent="-228600" eaLnBrk="0" fontAlgn="base" hangingPunct="0">
              <a:spcBef>
                <a:spcPct val="0"/>
              </a:spcBef>
              <a:spcAft>
                <a:spcPct val="0"/>
              </a:spcAft>
              <a:defRPr sz="3200">
                <a:solidFill>
                  <a:schemeClr val="tx1"/>
                </a:solidFill>
                <a:latin typeface="GE Inspira Pitch" panose="020F0603030400020203" pitchFamily="34" charset="0"/>
              </a:defRPr>
            </a:lvl9pPr>
          </a:lstStyle>
          <a:p>
            <a:pPr>
              <a:lnSpc>
                <a:spcPct val="90000"/>
              </a:lnSpc>
            </a:pPr>
            <a:r>
              <a:rPr lang="en-US" altLang="en-US" sz="1400" dirty="0">
                <a:solidFill>
                  <a:srgbClr val="212121"/>
                </a:solidFill>
                <a:latin typeface="Inter" panose="02000503000000020004" pitchFamily="2" charset="0"/>
              </a:rPr>
              <a:t>GE Drawing Document (</a:t>
            </a:r>
            <a:r>
              <a:rPr lang="en-US" altLang="en-US" sz="1400" dirty="0" err="1">
                <a:solidFill>
                  <a:srgbClr val="212121"/>
                </a:solidFill>
                <a:latin typeface="Inter" panose="02000503000000020004" pitchFamily="2" charset="0"/>
              </a:rPr>
              <a:t>ge_drawing_document</a:t>
            </a:r>
            <a:r>
              <a:rPr lang="en-US" altLang="en-US" sz="1400" dirty="0">
                <a:solidFill>
                  <a:srgbClr val="212121"/>
                </a:solidFill>
                <a:latin typeface="Inter" panose="02000503000000020004" pitchFamily="2" charset="0"/>
              </a:rPr>
              <a:t>)</a:t>
            </a:r>
          </a:p>
        </p:txBody>
      </p:sp>
      <p:sp>
        <p:nvSpPr>
          <p:cNvPr id="5" name="Rectangle 16">
            <a:extLst>
              <a:ext uri="{FF2B5EF4-FFF2-40B4-BE49-F238E27FC236}">
                <a16:creationId xmlns:a16="http://schemas.microsoft.com/office/drawing/2014/main" id="{B3161171-A70D-2F82-93E0-A47DA496F315}"/>
              </a:ext>
            </a:extLst>
          </p:cNvPr>
          <p:cNvSpPr>
            <a:spLocks noChangeArrowheads="1"/>
          </p:cNvSpPr>
          <p:nvPr/>
        </p:nvSpPr>
        <p:spPr bwMode="auto">
          <a:xfrm>
            <a:off x="1763488" y="2351314"/>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a:solidFill>
                  <a:schemeClr val="tx1"/>
                </a:solidFill>
                <a:latin typeface="GE Inspira Pitch" panose="020F0603030400020203" pitchFamily="34" charset="0"/>
              </a:defRPr>
            </a:lvl1pPr>
            <a:lvl2pPr marL="742950" indent="-285750">
              <a:defRPr sz="3200">
                <a:solidFill>
                  <a:schemeClr val="tx1"/>
                </a:solidFill>
                <a:latin typeface="GE Inspira Pitch" panose="020F0603030400020203" pitchFamily="34" charset="0"/>
              </a:defRPr>
            </a:lvl2pPr>
            <a:lvl3pPr marL="1143000" indent="-228600">
              <a:defRPr sz="3200">
                <a:solidFill>
                  <a:schemeClr val="tx1"/>
                </a:solidFill>
                <a:latin typeface="GE Inspira Pitch" panose="020F0603030400020203" pitchFamily="34" charset="0"/>
              </a:defRPr>
            </a:lvl3pPr>
            <a:lvl4pPr marL="1600200" indent="-228600">
              <a:defRPr sz="3200">
                <a:solidFill>
                  <a:schemeClr val="tx1"/>
                </a:solidFill>
                <a:latin typeface="GE Inspira Pitch" panose="020F0603030400020203" pitchFamily="34" charset="0"/>
              </a:defRPr>
            </a:lvl4pPr>
            <a:lvl5pPr marL="2057400" indent="-228600">
              <a:defRPr sz="3200">
                <a:solidFill>
                  <a:schemeClr val="tx1"/>
                </a:solidFill>
                <a:latin typeface="GE Inspira Pitch" panose="020F0603030400020203" pitchFamily="34" charset="0"/>
              </a:defRPr>
            </a:lvl5pPr>
            <a:lvl6pPr marL="2514600" indent="-228600" eaLnBrk="0" fontAlgn="base" hangingPunct="0">
              <a:spcBef>
                <a:spcPct val="0"/>
              </a:spcBef>
              <a:spcAft>
                <a:spcPct val="0"/>
              </a:spcAft>
              <a:defRPr sz="3200">
                <a:solidFill>
                  <a:schemeClr val="tx1"/>
                </a:solidFill>
                <a:latin typeface="GE Inspira Pitch" panose="020F0603030400020203" pitchFamily="34" charset="0"/>
              </a:defRPr>
            </a:lvl6pPr>
            <a:lvl7pPr marL="2971800" indent="-228600" eaLnBrk="0" fontAlgn="base" hangingPunct="0">
              <a:spcBef>
                <a:spcPct val="0"/>
              </a:spcBef>
              <a:spcAft>
                <a:spcPct val="0"/>
              </a:spcAft>
              <a:defRPr sz="3200">
                <a:solidFill>
                  <a:schemeClr val="tx1"/>
                </a:solidFill>
                <a:latin typeface="GE Inspira Pitch" panose="020F0603030400020203" pitchFamily="34" charset="0"/>
              </a:defRPr>
            </a:lvl7pPr>
            <a:lvl8pPr marL="3429000" indent="-228600" eaLnBrk="0" fontAlgn="base" hangingPunct="0">
              <a:spcBef>
                <a:spcPct val="0"/>
              </a:spcBef>
              <a:spcAft>
                <a:spcPct val="0"/>
              </a:spcAft>
              <a:defRPr sz="3200">
                <a:solidFill>
                  <a:schemeClr val="tx1"/>
                </a:solidFill>
                <a:latin typeface="GE Inspira Pitch" panose="020F0603030400020203" pitchFamily="34" charset="0"/>
              </a:defRPr>
            </a:lvl8pPr>
            <a:lvl9pPr marL="3886200" indent="-228600" eaLnBrk="0" fontAlgn="base" hangingPunct="0">
              <a:spcBef>
                <a:spcPct val="0"/>
              </a:spcBef>
              <a:spcAft>
                <a:spcPct val="0"/>
              </a:spcAft>
              <a:defRPr sz="3200">
                <a:solidFill>
                  <a:schemeClr val="tx1"/>
                </a:solidFill>
                <a:latin typeface="GE Inspira Pitch" panose="020F0603030400020203" pitchFamily="34" charset="0"/>
              </a:defRPr>
            </a:lvl9pPr>
          </a:lstStyle>
          <a:p>
            <a:pPr eaLnBrk="1" hangingPunct="1">
              <a:lnSpc>
                <a:spcPct val="90000"/>
              </a:lnSpc>
            </a:pPr>
            <a:r>
              <a:rPr lang="en-US" altLang="en-US" sz="1400" dirty="0">
                <a:solidFill>
                  <a:srgbClr val="212121"/>
                </a:solidFill>
                <a:latin typeface="Inter" panose="02000503000000020004" pitchFamily="2" charset="0"/>
              </a:rPr>
              <a:t>GE Document (</a:t>
            </a:r>
            <a:r>
              <a:rPr lang="en-US" altLang="en-US" sz="1400" dirty="0" err="1">
                <a:solidFill>
                  <a:srgbClr val="212121"/>
                </a:solidFill>
                <a:latin typeface="Inter" panose="02000503000000020004" pitchFamily="2" charset="0"/>
              </a:rPr>
              <a:t>ge_document</a:t>
            </a:r>
            <a:r>
              <a:rPr lang="en-US" altLang="en-US" sz="1400" dirty="0">
                <a:solidFill>
                  <a:srgbClr val="212121"/>
                </a:solidFill>
                <a:latin typeface="Inter" panose="02000503000000020004" pitchFamily="2" charset="0"/>
              </a:rPr>
              <a:t>)</a:t>
            </a:r>
          </a:p>
        </p:txBody>
      </p:sp>
      <p:pic>
        <p:nvPicPr>
          <p:cNvPr id="8" name="Picture 7">
            <a:extLst>
              <a:ext uri="{FF2B5EF4-FFF2-40B4-BE49-F238E27FC236}">
                <a16:creationId xmlns:a16="http://schemas.microsoft.com/office/drawing/2014/main" id="{6957895D-4E00-65F1-E8C9-4D642618F298}"/>
              </a:ext>
            </a:extLst>
          </p:cNvPr>
          <p:cNvPicPr>
            <a:picLocks noChangeAspect="1"/>
          </p:cNvPicPr>
          <p:nvPr/>
        </p:nvPicPr>
        <p:blipFill>
          <a:blip r:embed="rId2"/>
          <a:stretch>
            <a:fillRect/>
          </a:stretch>
        </p:blipFill>
        <p:spPr>
          <a:xfrm>
            <a:off x="5919014" y="2663284"/>
            <a:ext cx="3350718" cy="3829591"/>
          </a:xfrm>
          <a:prstGeom prst="rect">
            <a:avLst/>
          </a:prstGeom>
          <a:ln>
            <a:solidFill>
              <a:srgbClr val="439297"/>
            </a:solidFill>
          </a:ln>
        </p:spPr>
      </p:pic>
      <p:pic>
        <p:nvPicPr>
          <p:cNvPr id="9" name="Picture 8">
            <a:extLst>
              <a:ext uri="{FF2B5EF4-FFF2-40B4-BE49-F238E27FC236}">
                <a16:creationId xmlns:a16="http://schemas.microsoft.com/office/drawing/2014/main" id="{4D963048-24F2-67AD-D487-12086AE2E3D4}"/>
              </a:ext>
            </a:extLst>
          </p:cNvPr>
          <p:cNvPicPr>
            <a:picLocks noChangeAspect="1"/>
          </p:cNvPicPr>
          <p:nvPr/>
        </p:nvPicPr>
        <p:blipFill>
          <a:blip r:embed="rId3"/>
          <a:stretch>
            <a:fillRect/>
          </a:stretch>
        </p:blipFill>
        <p:spPr>
          <a:xfrm>
            <a:off x="1807029" y="2713264"/>
            <a:ext cx="3350717" cy="1641475"/>
          </a:xfrm>
          <a:prstGeom prst="rect">
            <a:avLst/>
          </a:prstGeom>
          <a:ln>
            <a:solidFill>
              <a:srgbClr val="439297"/>
            </a:solidFill>
          </a:ln>
        </p:spPr>
      </p:pic>
    </p:spTree>
    <p:extLst>
      <p:ext uri="{BB962C8B-B14F-4D97-AF65-F5344CB8AC3E}">
        <p14:creationId xmlns:p14="http://schemas.microsoft.com/office/powerpoint/2010/main" val="70120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Export Files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074729" cy="1055914"/>
          </a:xfrm>
        </p:spPr>
        <p:txBody>
          <a:bodyPr/>
          <a:lstStyle/>
          <a:p>
            <a:pPr>
              <a:spcBef>
                <a:spcPts val="0"/>
              </a:spcBef>
            </a:pPr>
            <a:r>
              <a:rPr lang="en-US" altLang="en-US" sz="1600" dirty="0"/>
              <a:t>Export files to save a copy on your computer.  Select the file(s) to export, right click and select Export or click the Export button in the tool bar.  The files will be saved in the default download location on your computer.</a:t>
            </a:r>
          </a:p>
          <a:p>
            <a:pPr>
              <a:spcBef>
                <a:spcPts val="0"/>
              </a:spcBef>
            </a:pPr>
            <a:br>
              <a:rPr lang="en-US" altLang="en-US" sz="1600" b="1" dirty="0"/>
            </a:br>
            <a:endParaRPr lang="en-US" altLang="en-US" sz="1600" b="1"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9</a:t>
            </a:fld>
            <a:endParaRPr lang="en-US" dirty="0"/>
          </a:p>
        </p:txBody>
      </p:sp>
      <p:pic>
        <p:nvPicPr>
          <p:cNvPr id="3" name="Picture 2">
            <a:extLst>
              <a:ext uri="{FF2B5EF4-FFF2-40B4-BE49-F238E27FC236}">
                <a16:creationId xmlns:a16="http://schemas.microsoft.com/office/drawing/2014/main" id="{443D20C8-9035-CAE9-60AD-28C583E57934}"/>
              </a:ext>
            </a:extLst>
          </p:cNvPr>
          <p:cNvPicPr>
            <a:picLocks noChangeAspect="1"/>
          </p:cNvPicPr>
          <p:nvPr/>
        </p:nvPicPr>
        <p:blipFill>
          <a:blip r:embed="rId2"/>
          <a:stretch>
            <a:fillRect/>
          </a:stretch>
        </p:blipFill>
        <p:spPr>
          <a:xfrm>
            <a:off x="952352" y="2248577"/>
            <a:ext cx="9715648" cy="3814766"/>
          </a:xfrm>
          <a:prstGeom prst="rect">
            <a:avLst/>
          </a:prstGeom>
          <a:ln>
            <a:solidFill>
              <a:srgbClr val="439297"/>
            </a:solidFill>
          </a:ln>
        </p:spPr>
      </p:pic>
    </p:spTree>
    <p:extLst>
      <p:ext uri="{BB962C8B-B14F-4D97-AF65-F5344CB8AC3E}">
        <p14:creationId xmlns:p14="http://schemas.microsoft.com/office/powerpoint/2010/main" val="1819387189"/>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2.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3.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2093</TotalTime>
  <Words>906</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Inter</vt:lpstr>
      <vt:lpstr>Sons Condensed Extrabold</vt:lpstr>
      <vt:lpstr>Arial</vt:lpstr>
      <vt:lpstr>GE Vernova</vt:lpstr>
      <vt:lpstr>Documentum training Navigation and File basics   </vt:lpstr>
      <vt:lpstr>Login</vt:lpstr>
      <vt:lpstr>Access a Project</vt:lpstr>
      <vt:lpstr>Review Home Page</vt:lpstr>
      <vt:lpstr>Project List</vt:lpstr>
      <vt:lpstr>Import Files</vt:lpstr>
      <vt:lpstr>Import Files</vt:lpstr>
      <vt:lpstr>Import Files</vt:lpstr>
      <vt:lpstr>Export Files</vt:lpstr>
      <vt:lpstr>View Files</vt:lpstr>
      <vt:lpstr>Check Out</vt:lpstr>
      <vt:lpstr>Check In</vt:lpstr>
      <vt:lpstr>View Versions</vt:lpstr>
      <vt:lpstr>View File History</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69</cp:revision>
  <dcterms:created xsi:type="dcterms:W3CDTF">2024-03-07T04:01:35Z</dcterms:created>
  <dcterms:modified xsi:type="dcterms:W3CDTF">2024-06-21T22:02:02Z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