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1" r:id="rId5"/>
  </p:sldIdLst>
  <p:sldSz cx="12192000" cy="6858000"/>
  <p:notesSz cx="6858000" cy="9144000"/>
  <p:embeddedFontLst>
    <p:embeddedFont>
      <p:font typeface="Inter" panose="020B0502030000000004" pitchFamily="34" charset="0"/>
      <p:regular r:id="rId8"/>
      <p:bold r:id="rId9"/>
      <p:italic r:id="rId10"/>
      <p:boldItalic r:id="rId11"/>
    </p:embeddedFont>
    <p:embeddedFont>
      <p:font typeface="Sons Condensed Extrabold" panose="02060906060206060203" pitchFamily="18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63" d="100"/>
          <a:sy n="63" d="100"/>
        </p:scale>
        <p:origin x="612" y="44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3/29/2024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8"/>
            <a:ext cx="2606041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3" y="6492877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1" y="2378077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1" y="4343400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1">
                <a:solidFill>
                  <a:schemeClr val="tx1"/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2" y="419101"/>
            <a:ext cx="9587541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0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5" indent="-17145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5" y="1403352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5" indent="-17145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59616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0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5" y="1403352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729297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1"/>
            <a:ext cx="3502153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59616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729297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1"/>
            <a:ext cx="3502153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1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0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6" y="1403352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2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0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6" y="1403352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2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5961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8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8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7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8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8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7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7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1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2095502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000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1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7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1"/>
              </a:spcAft>
            </a:pPr>
            <a:endParaRPr lang="en-US" sz="1801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61342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1"/>
            <a:ext cx="11353801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0" y="6492877"/>
            <a:ext cx="5397113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2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2" y="4343400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1">
                <a:solidFill>
                  <a:schemeClr val="tx1"/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8"/>
            <a:ext cx="2606041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51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3" y="1403351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0"/>
            <a:ext cx="3502153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41" y="1403352"/>
            <a:ext cx="3502153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2"/>
            <a:ext cx="3502153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89076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1"/>
            <a:ext cx="256946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900" y="1403351"/>
            <a:ext cx="256946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1"/>
            <a:ext cx="256946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1"/>
            <a:ext cx="256946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7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89076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729297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1"/>
            <a:ext cx="3502153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6" y="2378077"/>
            <a:ext cx="6875785" cy="1965325"/>
          </a:xfrm>
        </p:spPr>
        <p:txBody>
          <a:bodyPr anchor="t" anchorCtr="0"/>
          <a:lstStyle>
            <a:lvl1pPr>
              <a:lnSpc>
                <a:spcPts val="5401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6" y="2378077"/>
            <a:ext cx="6875785" cy="1965325"/>
          </a:xfrm>
        </p:spPr>
        <p:txBody>
          <a:bodyPr anchor="t" anchorCtr="0"/>
          <a:lstStyle>
            <a:lvl1pPr>
              <a:lnSpc>
                <a:spcPts val="5401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7"/>
            <a:ext cx="6896100" cy="1965325"/>
          </a:xfrm>
        </p:spPr>
        <p:txBody>
          <a:bodyPr anchor="t" anchorCtr="0"/>
          <a:lstStyle>
            <a:lvl1pPr>
              <a:lnSpc>
                <a:spcPts val="5401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1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2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9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8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8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7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7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5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8" y="272268"/>
            <a:ext cx="2606041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1" y="6492877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1" y="2378077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1" y="4343400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1">
                <a:solidFill>
                  <a:srgbClr val="212121"/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8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8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7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3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3" userDrawn="1">
          <p15:clr>
            <a:srgbClr val="FBAE40"/>
          </p15:clr>
        </p15:guide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5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7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1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7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1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1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90" y="1403351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1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90" y="3838584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1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1" y="2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2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1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2"/>
            <a:ext cx="5410201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9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596169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7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1"/>
              </a:spcAft>
            </a:pPr>
            <a:endParaRPr lang="en-US" sz="1801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7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1"/>
              </a:spcAft>
            </a:pPr>
            <a:endParaRPr lang="en-US" sz="1801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596169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1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51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1"/>
              </a:spcAft>
            </a:pPr>
            <a:endParaRPr lang="en-US" sz="1801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1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30" indent="-174630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51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2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1"/>
              </a:spcAft>
              <a:defRPr sz="5001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3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1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1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1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3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7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9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2095502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30" indent="-174630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70" indent="-182884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54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7" y="2095503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30" indent="-174630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70" indent="-182884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54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8" y="2095503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30" indent="-174630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70" indent="-182884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54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7"/>
            <a:ext cx="53453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1" y="2378077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1" y="4343400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1">
                <a:solidFill>
                  <a:schemeClr val="tx1"/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8"/>
            <a:ext cx="2606041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3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7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9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2095502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70" indent="-182884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54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7" y="2095503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70" indent="-182884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54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8" y="2095503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70" indent="-182884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54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6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6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9569724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6" y="2095502"/>
            <a:ext cx="3502153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70" indent="-182884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54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6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6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6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932124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6" y="2095502"/>
            <a:ext cx="3502153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30" indent="-174630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70" indent="-182884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54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6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6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41" y="2405291"/>
            <a:ext cx="11353801" cy="4033608"/>
          </a:xfrm>
        </p:spPr>
        <p:txBody>
          <a:bodyPr anchor="t"/>
          <a:lstStyle>
            <a:lvl1pPr>
              <a:lnSpc>
                <a:spcPts val="40002"/>
              </a:lnSpc>
              <a:spcAft>
                <a:spcPts val="0"/>
              </a:spcAft>
              <a:defRPr sz="49602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41" y="2405291"/>
            <a:ext cx="11353801" cy="4033608"/>
          </a:xfrm>
        </p:spPr>
        <p:txBody>
          <a:bodyPr anchor="t"/>
          <a:lstStyle>
            <a:lvl1pPr>
              <a:lnSpc>
                <a:spcPts val="40002"/>
              </a:lnSpc>
              <a:spcAft>
                <a:spcPts val="0"/>
              </a:spcAft>
              <a:defRPr sz="49602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1" y="2336439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1" y="2336439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9" y="454890"/>
            <a:ext cx="2429929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7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2"/>
            <a:ext cx="2622937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9"/>
              </a:spcBef>
              <a:defRPr lang="en-US" sz="971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3" y="0"/>
            <a:ext cx="8877516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40" y="6513068"/>
            <a:ext cx="666620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6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9622046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6" indent="-285756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39" indent="-228606">
              <a:defRPr>
                <a:solidFill>
                  <a:srgbClr val="212121"/>
                </a:solidFill>
              </a:defRPr>
            </a:lvl3pPr>
            <a:lvl4pPr marL="685817" indent="-228606">
              <a:defRPr>
                <a:solidFill>
                  <a:srgbClr val="212121"/>
                </a:solidFill>
              </a:defRPr>
            </a:lvl4pPr>
            <a:lvl5pPr marL="914422" indent="-228606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2" y="419101"/>
            <a:ext cx="9587541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3" y="889824"/>
            <a:ext cx="11353801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2095500"/>
            <a:ext cx="11353801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8E85E5-0FFC-6287-3929-5E229826C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60479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3" y="1403351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2" y="419101"/>
            <a:ext cx="9587541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1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3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3" y="2095502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7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7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044076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3" y="1403351"/>
            <a:ext cx="11353801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22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5" indent="-171455" algn="l" defTabSz="914422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70" indent="-182884" algn="l" defTabSz="914422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54" indent="-182884" algn="l" defTabSz="914422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38" indent="-182884" algn="l" defTabSz="914422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2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4" algn="l" defTabSz="91442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365770" indent="-182884" algn="l" defTabSz="91442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22" rtl="0" eaLnBrk="1" latinLnBrk="0" hangingPunct="1">
        <a:lnSpc>
          <a:spcPct val="100000"/>
        </a:lnSpc>
        <a:spcBef>
          <a:spcPts val="0"/>
        </a:spcBef>
        <a:spcAft>
          <a:spcPts val="201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5" userDrawn="1">
          <p15:clr>
            <a:srgbClr val="F26B43"/>
          </p15:clr>
        </p15:guide>
        <p15:guide id="3" pos="74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FAQ’s – Navigation &amp; File Basics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2" y="1000123"/>
            <a:ext cx="9867899" cy="481965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dirty="0"/>
              <a:t>Is it necessary to request access to each project I am assigned to?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For most employees and direct-hire contractors the answer is no.  When access is granted, you will be placed in a “common group” which provides access to most projects in the Repository.  For external users, access is granted on a project-by-project basis.</a:t>
            </a:r>
          </a:p>
          <a:p>
            <a:endParaRPr lang="en-US" altLang="en-US" sz="1200" dirty="0"/>
          </a:p>
          <a:p>
            <a:pPr>
              <a:spcAft>
                <a:spcPts val="0"/>
              </a:spcAft>
            </a:pPr>
            <a:r>
              <a:rPr lang="en-US" altLang="en-US" dirty="0"/>
              <a:t>Can I have more than one project displayed in the Navigation Tree?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No, only one project can be displayed at a time.  This is done for both security and performance purposes.</a:t>
            </a:r>
          </a:p>
          <a:p>
            <a:endParaRPr lang="en-US" altLang="en-US" sz="1200" dirty="0"/>
          </a:p>
          <a:p>
            <a:pPr>
              <a:spcAft>
                <a:spcPts val="0"/>
              </a:spcAft>
            </a:pPr>
            <a:r>
              <a:rPr lang="en-US" altLang="en-US" dirty="0"/>
              <a:t>Is it possible to add, remove or reorder </a:t>
            </a:r>
            <a:r>
              <a:rPr lang="en-US" altLang="en-US"/>
              <a:t>the columns displayed </a:t>
            </a:r>
            <a:r>
              <a:rPr lang="en-US" altLang="en-US" dirty="0"/>
              <a:t>at login?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Yes, the columns displayed can be changed at any time by clicking on the Preferences button under the tool bar in the upper right corner of the screen. </a:t>
            </a:r>
          </a:p>
          <a:p>
            <a:pPr>
              <a:spcAft>
                <a:spcPts val="0"/>
              </a:spcAft>
            </a:pPr>
            <a:endParaRPr lang="en-US" altLang="en-US" dirty="0"/>
          </a:p>
          <a:p>
            <a:pPr>
              <a:spcAft>
                <a:spcPts val="0"/>
              </a:spcAft>
            </a:pPr>
            <a:r>
              <a:rPr lang="en-US" altLang="en-US" dirty="0"/>
              <a:t>How do you navigate between projects?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Click on the GE Logo in the upper left corner of the page from anywhere in the project to return to the Home Page and access the Project List.</a:t>
            </a:r>
          </a:p>
          <a:p>
            <a:pPr>
              <a:spcAft>
                <a:spcPts val="0"/>
              </a:spcAft>
            </a:pPr>
            <a:endParaRPr lang="en-US" altLang="en-US" dirty="0"/>
          </a:p>
          <a:p>
            <a:pPr>
              <a:spcAft>
                <a:spcPts val="0"/>
              </a:spcAft>
            </a:pPr>
            <a:r>
              <a:rPr lang="en-US" altLang="en-US" dirty="0"/>
              <a:t>Is there a “Bulk Import” feature?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Yes, this feature is located under “New” in the tool bar. </a:t>
            </a:r>
          </a:p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06483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5342</TotalTime>
  <Words>224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Inter</vt:lpstr>
      <vt:lpstr>Sons Condensed Extrabold</vt:lpstr>
      <vt:lpstr>GE Vernova</vt:lpstr>
      <vt:lpstr>FAQ’s – Navigation &amp; File Basics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Vernova)</cp:lastModifiedBy>
  <cp:revision>62</cp:revision>
  <dcterms:created xsi:type="dcterms:W3CDTF">2024-03-07T04:01:35Z</dcterms:created>
  <dcterms:modified xsi:type="dcterms:W3CDTF">2024-04-01T15:24:39Z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