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6"/>
  </p:notesMasterIdLst>
  <p:handoutMasterIdLst>
    <p:handoutMasterId r:id="rId7"/>
  </p:handoutMasterIdLst>
  <p:sldIdLst>
    <p:sldId id="381" r:id="rId5"/>
  </p:sldIdLst>
  <p:sldSz cx="12192000" cy="6858000"/>
  <p:notesSz cx="6858000" cy="9144000"/>
  <p:embeddedFontLst>
    <p:embeddedFont>
      <p:font typeface="Inter" panose="020B0502030000000004" pitchFamily="34" charset="0"/>
      <p:regular r:id="rId8"/>
      <p:bold r:id="rId9"/>
      <p:italic r:id="rId10"/>
      <p:boldItalic r:id="rId11"/>
    </p:embeddedFont>
    <p:embeddedFont>
      <p:font typeface="Sons Condensed Extrabold" panose="02060906060206060203" pitchFamily="18" charset="0"/>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859" autoAdjust="0"/>
  </p:normalViewPr>
  <p:slideViewPr>
    <p:cSldViewPr snapToGrid="0" snapToObjects="1" showGuides="1">
      <p:cViewPr varScale="1">
        <p:scale>
          <a:sx n="67" d="100"/>
          <a:sy n="67" d="100"/>
        </p:scale>
        <p:origin x="452" y="44"/>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3/29/2024</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3/29/2024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3" y="6492877"/>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70"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101"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2"/>
            <a:ext cx="7296912"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1000" y="2095501"/>
            <a:ext cx="3771899"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7"/>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1342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11353801" cy="4806951"/>
          </a:xfrm>
          <a:noFill/>
        </p:spPr>
        <p:txBody>
          <a:bodyPr lIns="0" tIns="182880" rIns="0" bIns="0">
            <a:noAutofit/>
          </a:bodyPr>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0" y="6492877"/>
            <a:ext cx="5397113"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2"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2"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8"/>
            <a:ext cx="2606041"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51"/>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110718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41"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9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7"/>
            <a:ext cx="6896100" cy="1965325"/>
          </a:xfrm>
        </p:spPr>
        <p:txBody>
          <a:bodyPr anchor="t" anchorCtr="0"/>
          <a:lstStyle>
            <a:lvl1pPr>
              <a:lnSpc>
                <a:spcPts val="5401"/>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1"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22"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9"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8"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1" y="6492877"/>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rgbClr val="21212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3"/>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3" userDrawn="1">
          <p15:clr>
            <a:srgbClr val="FBAE40"/>
          </p15:clr>
        </p15:guide>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2" userDrawn="1">
          <p15:clr>
            <a:srgbClr val="FBAE40"/>
          </p15:clr>
        </p15:guide>
        <p15:guide id="8" orient="horz" pos="2736" userDrawn="1">
          <p15:clr>
            <a:srgbClr val="FBAE40"/>
          </p15:clr>
        </p15:guide>
        <p15:guide id="9" orient="horz" pos="335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7"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1"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7"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1"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9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9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2400" userDrawn="1">
          <p15:clr>
            <a:srgbClr val="FBAE40"/>
          </p15:clr>
        </p15:guide>
        <p15:guide id="4" pos="1081"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1" y="2"/>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400300"/>
            <a:ext cx="5155223" cy="3810000"/>
          </a:xfrm>
        </p:spPr>
        <p:txBody>
          <a:bodyPr/>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3" y="419102"/>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2"/>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1" cy="3810000"/>
          </a:xfrm>
        </p:spPr>
        <p:txBody>
          <a:bodyPr/>
          <a:lstStyle>
            <a:lvl1pP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2"/>
            <a:ext cx="5410201"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9"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7"/>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7"/>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2" y="615950"/>
            <a:ext cx="5494420" cy="5486400"/>
          </a:xfrm>
        </p:spPr>
        <p:txBody>
          <a:bodyPr anchor="t" anchorCtr="0"/>
          <a:lstStyle>
            <a:lvl1pPr marL="0" indent="0">
              <a:lnSpc>
                <a:spcPct val="85000"/>
              </a:lnSpc>
              <a:spcAft>
                <a:spcPts val="1001"/>
              </a:spcAft>
              <a:defRPr sz="5001"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1">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1">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3" y="615950"/>
            <a:ext cx="5313947" cy="5486400"/>
          </a:xfrm>
        </p:spPr>
        <p:txBody>
          <a:bodyPr anchor="t" anchorCtr="0"/>
          <a:lstStyle>
            <a:lvl1pPr marL="0" indent="0">
              <a:lnSpc>
                <a:spcPct val="85000"/>
              </a:lnSpc>
              <a:spcAft>
                <a:spcPts val="0"/>
              </a:spcAft>
              <a:defRPr sz="5001"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1">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1">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30" indent="-174630">
              <a:buClrTx/>
              <a:buFont typeface="Arial" panose="020B0604020202020204" pitchFamily="34" charset="0"/>
              <a:buChar char="•"/>
              <a:defRPr>
                <a:solidFill>
                  <a:schemeClr val="tx2"/>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7"/>
            <a:ext cx="5345355"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8"/>
            <a:ext cx="2606041"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4"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32124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30" indent="-174630">
              <a:buClr>
                <a:srgbClr val="212121"/>
              </a:buClr>
              <a:buFont typeface="Arial" panose="020B0604020202020204" pitchFamily="34" charset="0"/>
              <a:buChar char="•"/>
              <a:defRPr>
                <a:solidFill>
                  <a:srgbClr val="212121"/>
                </a:solidFill>
              </a:defRPr>
            </a:lvl3pPr>
            <a:lvl4pPr marL="365770" indent="-182884">
              <a:buClr>
                <a:srgbClr val="212121"/>
              </a:buClr>
              <a:buFont typeface="Arial"/>
              <a:buChar char="–"/>
              <a:defRPr>
                <a:solidFill>
                  <a:srgbClr val="212121"/>
                </a:solidFill>
              </a:defRPr>
            </a:lvl4pPr>
            <a:lvl5pPr marL="548654">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userDrawn="1">
          <p15:clr>
            <a:srgbClr val="FBAE40"/>
          </p15:clr>
        </p15:guide>
        <p15:guide id="4" orient="horz" pos="88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9" y="454890"/>
            <a:ext cx="2429929" cy="242502"/>
          </a:xfrm>
          <a:prstGeom prst="rect">
            <a:avLst/>
          </a:prstGeom>
        </p:spPr>
        <p:txBody>
          <a:bodyPr lIns="0" tIns="0" rIns="0" bIns="0"/>
          <a:lstStyle>
            <a:lvl1pPr>
              <a:defRPr sz="1577"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2"/>
            <a:ext cx="2622937" cy="149309"/>
          </a:xfrm>
          <a:prstGeom prst="rect">
            <a:avLst/>
          </a:prstGeom>
        </p:spPr>
        <p:txBody>
          <a:bodyPr lIns="0" tIns="0" rIns="0" bIns="0" anchor="t"/>
          <a:lstStyle>
            <a:lvl1pPr algn="l">
              <a:lnSpc>
                <a:spcPct val="100000"/>
              </a:lnSpc>
              <a:spcBef>
                <a:spcPts val="729"/>
              </a:spcBef>
              <a:defRPr lang="en-US" sz="971"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3" y="0"/>
            <a:ext cx="8877516"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1"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40" y="6513068"/>
            <a:ext cx="666620"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6"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622046"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6" indent="-285756">
              <a:buFont typeface="Arial" panose="020B0604020202020204" pitchFamily="34" charset="0"/>
              <a:buChar char="•"/>
              <a:defRPr>
                <a:solidFill>
                  <a:srgbClr val="212121"/>
                </a:solidFill>
              </a:defRPr>
            </a:lvl2pPr>
            <a:lvl3pPr marL="517539" indent="-228606">
              <a:defRPr>
                <a:solidFill>
                  <a:srgbClr val="212121"/>
                </a:solidFill>
              </a:defRPr>
            </a:lvl3pPr>
            <a:lvl4pPr marL="685817" indent="-228606">
              <a:defRPr>
                <a:solidFill>
                  <a:srgbClr val="212121"/>
                </a:solidFill>
              </a:defRPr>
            </a:lvl4pPr>
            <a:lvl5pPr marL="914422" indent="-228606">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3" y="889824"/>
            <a:ext cx="11353801"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0"/>
            <a:ext cx="11353801" cy="4114800"/>
          </a:xfrm>
        </p:spPr>
        <p:txBody>
          <a:bodyPr/>
          <a:lstStyle>
            <a:lvl1pPr>
              <a:defRPr b="0">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568E85E5-0FFC-6287-3929-5E229826C13E}"/>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0479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101"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3"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1"/>
            <a:ext cx="5394960"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2095502"/>
            <a:ext cx="5394960"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7"/>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7"/>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3" y="419101"/>
            <a:ext cx="9044076"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3" y="1403351"/>
            <a:ext cx="11353801"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22"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22"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5" indent="-171455" algn="l" defTabSz="914422" rtl="0" eaLnBrk="1" latinLnBrk="0" hangingPunct="1">
        <a:lnSpc>
          <a:spcPct val="100000"/>
        </a:lnSpc>
        <a:spcBef>
          <a:spcPts val="0"/>
        </a:spcBef>
        <a:spcAft>
          <a:spcPts val="601"/>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70"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3pPr>
      <a:lvl4pPr marL="548654"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4pPr>
      <a:lvl5pPr marL="731538"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22" rtl="0" eaLnBrk="1" latinLnBrk="0" hangingPunct="1">
        <a:lnSpc>
          <a:spcPct val="100000"/>
        </a:lnSpc>
        <a:spcBef>
          <a:spcPts val="0"/>
        </a:spcBef>
        <a:spcAft>
          <a:spcPts val="400"/>
        </a:spcAft>
        <a:buClr>
          <a:schemeClr val="tx1"/>
        </a:buClr>
        <a:buFont typeface="Arial" panose="020B0604020202020204" pitchFamily="34" charset="0"/>
        <a:buNone/>
        <a:tabLst/>
        <a:defRPr sz="1401" kern="1200">
          <a:solidFill>
            <a:schemeClr val="tx1"/>
          </a:solidFill>
          <a:latin typeface="+mn-lt"/>
          <a:ea typeface="+mn-ea"/>
          <a:cs typeface="+mn-cs"/>
        </a:defRPr>
      </a:lvl6pPr>
      <a:lvl7pPr marL="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7pPr>
      <a:lvl8pPr marL="36577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8pPr>
      <a:lvl9pPr marL="0" indent="0" algn="l" defTabSz="914422" rtl="0" eaLnBrk="1" latinLnBrk="0" hangingPunct="1">
        <a:lnSpc>
          <a:spcPct val="100000"/>
        </a:lnSpc>
        <a:spcBef>
          <a:spcPts val="0"/>
        </a:spcBef>
        <a:spcAft>
          <a:spcPts val="201"/>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5" userDrawn="1">
          <p15:clr>
            <a:srgbClr val="F26B43"/>
          </p15:clr>
        </p15:guide>
        <p15:guide id="3" pos="74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FAQ’s – Document Transmittal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2" y="1000124"/>
            <a:ext cx="9867899" cy="3781426"/>
          </a:xfrm>
        </p:spPr>
        <p:txBody>
          <a:bodyPr/>
          <a:lstStyle/>
          <a:p>
            <a:pPr>
              <a:spcAft>
                <a:spcPts val="0"/>
              </a:spcAft>
            </a:pPr>
            <a:r>
              <a:rPr lang="en-US" altLang="en-US" dirty="0"/>
              <a:t>What is the purpose of a Document Transmittal Form?</a:t>
            </a:r>
          </a:p>
          <a:p>
            <a:pPr>
              <a:spcAft>
                <a:spcPts val="0"/>
              </a:spcAft>
            </a:pPr>
            <a:r>
              <a:rPr lang="en-US" altLang="en-US" dirty="0"/>
              <a:t>The Document Transmittal Form is used as a means of communication to project team members (internal and external) when documents have been issued.</a:t>
            </a:r>
          </a:p>
          <a:p>
            <a:endParaRPr lang="en-US" altLang="en-US" sz="1200" dirty="0"/>
          </a:p>
          <a:p>
            <a:pPr>
              <a:spcAft>
                <a:spcPts val="0"/>
              </a:spcAft>
            </a:pPr>
            <a:r>
              <a:rPr lang="en-US" altLang="en-US" dirty="0"/>
              <a:t>Can Distribution Lists be selected on Document Transmittal Forms?</a:t>
            </a:r>
          </a:p>
          <a:p>
            <a:pPr>
              <a:spcAft>
                <a:spcPts val="0"/>
              </a:spcAft>
            </a:pPr>
            <a:r>
              <a:rPr lang="en-US" altLang="en-US" dirty="0"/>
              <a:t>Yes, Distribution Lists can be selected on the form in the Distribution List field. </a:t>
            </a:r>
          </a:p>
          <a:p>
            <a:endParaRPr lang="en-US" altLang="en-US" sz="1200" dirty="0"/>
          </a:p>
          <a:p>
            <a:pPr>
              <a:spcAft>
                <a:spcPts val="0"/>
              </a:spcAft>
            </a:pPr>
            <a:r>
              <a:rPr lang="en-US" altLang="en-US" dirty="0"/>
              <a:t>What is the “add other option” field, under the Distribution List field, used for?</a:t>
            </a:r>
          </a:p>
          <a:p>
            <a:pPr>
              <a:spcAft>
                <a:spcPts val="0"/>
              </a:spcAft>
            </a:pPr>
            <a:r>
              <a:rPr lang="en-US" altLang="en-US" dirty="0"/>
              <a:t>The “add other option” field allows the Creator to add the email address of an individual who does not have access to Documentum.  The individual will receive the email but will not be able to access the system, form or any documents associated with the form.</a:t>
            </a:r>
          </a:p>
          <a:p>
            <a:pPr>
              <a:spcAft>
                <a:spcPts val="0"/>
              </a:spcAft>
            </a:pPr>
            <a:endParaRPr lang="en-US" altLang="en-US" dirty="0"/>
          </a:p>
          <a:p>
            <a:pPr>
              <a:spcAft>
                <a:spcPts val="0"/>
              </a:spcAft>
            </a:pPr>
            <a:r>
              <a:rPr lang="en-US" altLang="en-US" dirty="0"/>
              <a:t>Is there a location to view all Document Transmittal Forms created for a project?</a:t>
            </a:r>
          </a:p>
          <a:p>
            <a:pPr>
              <a:spcAft>
                <a:spcPts val="0"/>
              </a:spcAft>
            </a:pPr>
            <a:r>
              <a:rPr lang="en-US" altLang="en-US" dirty="0"/>
              <a:t>Yes</a:t>
            </a:r>
            <a:r>
              <a:rPr lang="en-US" altLang="en-US"/>
              <a:t>, project team </a:t>
            </a:r>
            <a:r>
              <a:rPr lang="en-US" altLang="en-US" dirty="0"/>
              <a:t>members can view all forms (they have access to) for a project in the 00 Workflow Forms &gt; Document Transmittal Forms folder.</a:t>
            </a:r>
          </a:p>
          <a:p>
            <a:endParaRPr lang="en-US" altLang="en-US"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a:t>
            </a:fld>
            <a:endParaRPr lang="en-US" dirty="0"/>
          </a:p>
        </p:txBody>
      </p:sp>
    </p:spTree>
    <p:extLst>
      <p:ext uri="{BB962C8B-B14F-4D97-AF65-F5344CB8AC3E}">
        <p14:creationId xmlns:p14="http://schemas.microsoft.com/office/powerpoint/2010/main" val="527306483"/>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customXml/itemProps3.xml><?xml version="1.0" encoding="utf-8"?>
<ds:datastoreItem xmlns:ds="http://schemas.openxmlformats.org/officeDocument/2006/customXml" ds:itemID="{BDE64E55-0318-435E-9885-1C7A491FCF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5420</TotalTime>
  <Words>196</Words>
  <Application>Microsoft Office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Inter</vt:lpstr>
      <vt:lpstr>Sons Condensed Extrabold</vt:lpstr>
      <vt:lpstr>GE Vernova</vt:lpstr>
      <vt:lpstr>FAQ’s – Document Transmittal Form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cp:lastModifiedBy>
  <cp:revision>59</cp:revision>
  <dcterms:created xsi:type="dcterms:W3CDTF">2024-03-07T04:01:35Z</dcterms:created>
  <dcterms:modified xsi:type="dcterms:W3CDTF">2024-04-01T16:44:09Z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