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4"/>
  </p:notesMasterIdLst>
  <p:handoutMasterIdLst>
    <p:handoutMasterId r:id="rId15"/>
  </p:handoutMasterIdLst>
  <p:sldIdLst>
    <p:sldId id="374" r:id="rId5"/>
    <p:sldId id="282" r:id="rId6"/>
    <p:sldId id="381" r:id="rId7"/>
    <p:sldId id="378" r:id="rId8"/>
    <p:sldId id="379" r:id="rId9"/>
    <p:sldId id="382" r:id="rId10"/>
    <p:sldId id="383" r:id="rId11"/>
    <p:sldId id="377" r:id="rId12"/>
    <p:sldId id="370" r:id="rId13"/>
  </p:sldIdLst>
  <p:sldSz cx="12192000" cy="6858000"/>
  <p:notesSz cx="6858000" cy="9144000"/>
  <p:embeddedFontLst>
    <p:embeddedFont>
      <p:font typeface="Inter" panose="020B0502030000000004" pitchFamily="34" charset="0"/>
      <p:regular r:id="rId16"/>
      <p:bold r:id="rId17"/>
      <p:italic r:id="rId18"/>
      <p:boldItalic r:id="rId19"/>
    </p:embeddedFont>
    <p:embeddedFont>
      <p:font typeface="Sons Condensed Extrabold" panose="02060906060206060203" pitchFamily="18"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92" d="100"/>
          <a:sy n="92" d="100"/>
        </p:scale>
        <p:origin x="48" y="89"/>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ch, Michele (GE Vernova, GCCH)" userId="e56af899-7954-4dd1-95b1-388c88a76a86" providerId="ADAL" clId="{A272B73F-EDD0-41B7-B08C-023E890036E1}"/>
    <pc:docChg chg="custSel modSld">
      <pc:chgData name="Diederich, Michele (GE Vernova, GCCH)" userId="e56af899-7954-4dd1-95b1-388c88a76a86" providerId="ADAL" clId="{A272B73F-EDD0-41B7-B08C-023E890036E1}" dt="2026-01-19T20:46:12.637" v="9" actId="20577"/>
      <pc:docMkLst>
        <pc:docMk/>
      </pc:docMkLst>
      <pc:sldChg chg="modSp mod">
        <pc:chgData name="Diederich, Michele (GE Vernova, GCCH)" userId="e56af899-7954-4dd1-95b1-388c88a76a86" providerId="ADAL" clId="{A272B73F-EDD0-41B7-B08C-023E890036E1}" dt="2026-01-19T20:46:12.637" v="9" actId="20577"/>
        <pc:sldMkLst>
          <pc:docMk/>
          <pc:sldMk cId="2802947472" sldId="374"/>
        </pc:sldMkLst>
        <pc:spChg chg="mod">
          <ac:chgData name="Diederich, Michele (GE Vernova, GCCH)" userId="e56af899-7954-4dd1-95b1-388c88a76a86" providerId="ADAL" clId="{A272B73F-EDD0-41B7-B08C-023E890036E1}" dt="2026-01-19T20:46:12.637" v="9" actId="20577"/>
          <ac:spMkLst>
            <pc:docMk/>
            <pc:sldMk cId="2802947472" sldId="374"/>
            <ac:spMk id="2" creationId="{F907B859-680C-9513-7DE4-F934E7DCFF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1/19/2026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15CC19-F3A1-8960-1156-60ECE6793AE8}"/>
              </a:ext>
            </a:extLst>
          </p:cNvPr>
          <p:cNvPicPr>
            <a:picLocks noChangeAspect="1"/>
          </p:cNvPicPr>
          <p:nvPr userDrawn="1"/>
        </p:nvPicPr>
        <p:blipFill>
          <a:blip r:embed="rId2"/>
          <a:stretch>
            <a:fillRect/>
          </a:stretch>
        </p:blipFill>
        <p:spPr>
          <a:xfrm>
            <a:off x="365795" y="338776"/>
            <a:ext cx="2297206" cy="930722"/>
          </a:xfrm>
          <a:prstGeom prst="rect">
            <a:avLst/>
          </a:prstGeom>
        </p:spPr>
      </p:pic>
      <p:sp>
        <p:nvSpPr>
          <p:cNvPr id="8" name="Footer Placeholder 4">
            <a:extLst>
              <a:ext uri="{FF2B5EF4-FFF2-40B4-BE49-F238E27FC236}">
                <a16:creationId xmlns:a16="http://schemas.microsoft.com/office/drawing/2014/main" id="{23C8EEFB-B47B-0A24-511C-CF92FD794501}"/>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D26A0-8821-F79E-62A6-896B40DA94D8}"/>
              </a:ext>
            </a:extLst>
          </p:cNvPr>
          <p:cNvPicPr>
            <a:picLocks noChangeAspect="1"/>
          </p:cNvPicPr>
          <p:nvPr userDrawn="1"/>
        </p:nvPicPr>
        <p:blipFill>
          <a:blip r:embed="rId2"/>
          <a:stretch>
            <a:fillRect/>
          </a:stretch>
        </p:blipFill>
        <p:spPr>
          <a:xfrm>
            <a:off x="3007617" y="2186586"/>
            <a:ext cx="6157648" cy="2574035"/>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072BDDA0-1BC2-59A8-CA2B-976AD1CB8693}"/>
              </a:ext>
            </a:extLst>
          </p:cNvPr>
          <p:cNvPicPr>
            <a:picLocks noChangeAspect="1"/>
          </p:cNvPicPr>
          <p:nvPr userDrawn="1"/>
        </p:nvPicPr>
        <p:blipFill>
          <a:blip r:embed="rId2"/>
          <a:stretch>
            <a:fillRect/>
          </a:stretch>
        </p:blipFill>
        <p:spPr>
          <a:xfrm>
            <a:off x="10472020" y="224679"/>
            <a:ext cx="1367783" cy="665145"/>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nucleardocumentumsupport@gevernova.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Transmittal Form</a:t>
            </a:r>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a:t>July 2025</a:t>
            </a:r>
            <a:endParaRPr lang="en-US" dirty="0"/>
          </a:p>
        </p:txBody>
      </p:sp>
      <p:sp>
        <p:nvSpPr>
          <p:cNvPr id="2" name="Footer Placeholder 4">
            <a:extLst>
              <a:ext uri="{FF2B5EF4-FFF2-40B4-BE49-F238E27FC236}">
                <a16:creationId xmlns:a16="http://schemas.microsoft.com/office/drawing/2014/main" id="{F907B859-680C-9513-7DE4-F934E7DCFFB2}"/>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 Vernova </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280294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t>Navigate to the folder in the project where the Transmittal Form should be created.  From the Collaboration menu, select Workflow Forms &gt; Transmittal Form.</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sp>
        <p:nvSpPr>
          <p:cNvPr id="2" name="object 8">
            <a:extLst>
              <a:ext uri="{FF2B5EF4-FFF2-40B4-BE49-F238E27FC236}">
                <a16:creationId xmlns:a16="http://schemas.microsoft.com/office/drawing/2014/main" id="{28E773C1-9ADB-87F2-4A62-BDF61EA27ADB}"/>
              </a:ext>
            </a:extLst>
          </p:cNvPr>
          <p:cNvSpPr/>
          <p:nvPr/>
        </p:nvSpPr>
        <p:spPr>
          <a:xfrm>
            <a:off x="2247906" y="2518895"/>
            <a:ext cx="5029200" cy="2199132"/>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27" name="Rectangle 26">
            <a:extLst>
              <a:ext uri="{FF2B5EF4-FFF2-40B4-BE49-F238E27FC236}">
                <a16:creationId xmlns:a16="http://schemas.microsoft.com/office/drawing/2014/main" id="{A4B1B08A-5CC8-6B69-D2D4-E0A7DF964E0C}"/>
              </a:ext>
            </a:extLst>
          </p:cNvPr>
          <p:cNvSpPr/>
          <p:nvPr/>
        </p:nvSpPr>
        <p:spPr>
          <a:xfrm>
            <a:off x="4642339" y="2421653"/>
            <a:ext cx="723482" cy="26528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28" name="Rectangle 27">
            <a:extLst>
              <a:ext uri="{FF2B5EF4-FFF2-40B4-BE49-F238E27FC236}">
                <a16:creationId xmlns:a16="http://schemas.microsoft.com/office/drawing/2014/main" id="{CDADB9BB-97B4-3368-EDCA-A2304988FBD0}"/>
              </a:ext>
            </a:extLst>
          </p:cNvPr>
          <p:cNvSpPr/>
          <p:nvPr/>
        </p:nvSpPr>
        <p:spPr>
          <a:xfrm>
            <a:off x="4627268" y="3116188"/>
            <a:ext cx="723482" cy="212402"/>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3" name="Rectangle 2">
            <a:extLst>
              <a:ext uri="{FF2B5EF4-FFF2-40B4-BE49-F238E27FC236}">
                <a16:creationId xmlns:a16="http://schemas.microsoft.com/office/drawing/2014/main" id="{1A7A312C-D982-6740-A620-2C74BD58C2F1}"/>
              </a:ext>
            </a:extLst>
          </p:cNvPr>
          <p:cNvSpPr/>
          <p:nvPr/>
        </p:nvSpPr>
        <p:spPr>
          <a:xfrm>
            <a:off x="5590446" y="3344990"/>
            <a:ext cx="723482" cy="212402"/>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195258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50C78-7522-2564-FB2D-309189BA95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51CCD8-E670-A3BD-9E9D-524950BD4D64}"/>
              </a:ext>
            </a:extLst>
          </p:cNvPr>
          <p:cNvSpPr>
            <a:spLocks noGrp="1"/>
          </p:cNvSpPr>
          <p:nvPr>
            <p:ph type="title"/>
          </p:nvPr>
        </p:nvSpPr>
        <p:spPr/>
        <p:txBody>
          <a:bodyPr/>
          <a:lstStyle/>
          <a:p>
            <a:r>
              <a:rPr lang="en-US" dirty="0"/>
              <a:t>Create a Transmittal Form</a:t>
            </a:r>
          </a:p>
        </p:txBody>
      </p:sp>
      <p:sp>
        <p:nvSpPr>
          <p:cNvPr id="6" name="Content Placeholder 5">
            <a:extLst>
              <a:ext uri="{FF2B5EF4-FFF2-40B4-BE49-F238E27FC236}">
                <a16:creationId xmlns:a16="http://schemas.microsoft.com/office/drawing/2014/main" id="{3B31A887-A5BE-D013-5F1F-01E2821AE938}"/>
              </a:ext>
            </a:extLst>
          </p:cNvPr>
          <p:cNvSpPr>
            <a:spLocks noGrp="1"/>
          </p:cNvSpPr>
          <p:nvPr>
            <p:ph idx="1"/>
          </p:nvPr>
        </p:nvSpPr>
        <p:spPr>
          <a:xfrm>
            <a:off x="419100" y="1371600"/>
            <a:ext cx="10163175" cy="457021"/>
          </a:xfrm>
        </p:spPr>
        <p:txBody>
          <a:bodyPr/>
          <a:lstStyle/>
          <a:p>
            <a:pPr lvl="1"/>
            <a:r>
              <a:rPr lang="en-US" dirty="0"/>
              <a:t>Complete all required fields (marked with a red asterisk) and any optional fields as needed for the business process.  </a:t>
            </a:r>
          </a:p>
        </p:txBody>
      </p:sp>
      <p:sp>
        <p:nvSpPr>
          <p:cNvPr id="7" name="Slide Number Placeholder 6">
            <a:extLst>
              <a:ext uri="{FF2B5EF4-FFF2-40B4-BE49-F238E27FC236}">
                <a16:creationId xmlns:a16="http://schemas.microsoft.com/office/drawing/2014/main" id="{9FEA85A7-ACCF-1EA6-BEEB-36D43C166CF6}"/>
              </a:ext>
            </a:extLst>
          </p:cNvPr>
          <p:cNvSpPr>
            <a:spLocks noGrp="1"/>
          </p:cNvSpPr>
          <p:nvPr>
            <p:ph type="sldNum" sz="quarter" idx="12"/>
          </p:nvPr>
        </p:nvSpPr>
        <p:spPr/>
        <p:txBody>
          <a:bodyPr/>
          <a:lstStyle/>
          <a:p>
            <a:fld id="{7A7A97EF-C944-4447-B862-B593E9B4A0FF}" type="slidenum">
              <a:rPr lang="en-US" smtClean="0"/>
              <a:pPr/>
              <a:t>3</a:t>
            </a:fld>
            <a:endParaRPr lang="en-US" dirty="0"/>
          </a:p>
        </p:txBody>
      </p:sp>
      <p:sp>
        <p:nvSpPr>
          <p:cNvPr id="9" name="object 11">
            <a:extLst>
              <a:ext uri="{FF2B5EF4-FFF2-40B4-BE49-F238E27FC236}">
                <a16:creationId xmlns:a16="http://schemas.microsoft.com/office/drawing/2014/main" id="{E13E7B58-38D4-D769-26E1-BBFE87F55CAA}"/>
              </a:ext>
            </a:extLst>
          </p:cNvPr>
          <p:cNvSpPr/>
          <p:nvPr/>
        </p:nvSpPr>
        <p:spPr>
          <a:xfrm>
            <a:off x="2038182" y="2376615"/>
            <a:ext cx="7379208" cy="2782824"/>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Tree>
    <p:extLst>
      <p:ext uri="{BB962C8B-B14F-4D97-AF65-F5344CB8AC3E}">
        <p14:creationId xmlns:p14="http://schemas.microsoft.com/office/powerpoint/2010/main" val="257257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2C926-372E-DB9C-546F-DBE7DA25A8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C35110-883A-1FAF-380F-7E46991C6515}"/>
              </a:ext>
            </a:extLst>
          </p:cNvPr>
          <p:cNvSpPr>
            <a:spLocks noGrp="1"/>
          </p:cNvSpPr>
          <p:nvPr>
            <p:ph type="title"/>
          </p:nvPr>
        </p:nvSpPr>
        <p:spPr/>
        <p:txBody>
          <a:bodyPr/>
          <a:lstStyle/>
          <a:p>
            <a:r>
              <a:rPr lang="en-US" dirty="0"/>
              <a:t>Create a Transmittal Form</a:t>
            </a:r>
          </a:p>
        </p:txBody>
      </p:sp>
      <p:sp>
        <p:nvSpPr>
          <p:cNvPr id="6" name="Content Placeholder 5">
            <a:extLst>
              <a:ext uri="{FF2B5EF4-FFF2-40B4-BE49-F238E27FC236}">
                <a16:creationId xmlns:a16="http://schemas.microsoft.com/office/drawing/2014/main" id="{9860F7A8-9D57-812F-88EC-D57C2A160CCC}"/>
              </a:ext>
            </a:extLst>
          </p:cNvPr>
          <p:cNvSpPr>
            <a:spLocks noGrp="1"/>
          </p:cNvSpPr>
          <p:nvPr>
            <p:ph idx="1"/>
          </p:nvPr>
        </p:nvSpPr>
        <p:spPr>
          <a:xfrm>
            <a:off x="419100" y="1371600"/>
            <a:ext cx="10163175" cy="457021"/>
          </a:xfrm>
        </p:spPr>
        <p:txBody>
          <a:bodyPr/>
          <a:lstStyle/>
          <a:p>
            <a:pPr lvl="1"/>
            <a:r>
              <a:rPr lang="en-US" dirty="0"/>
              <a:t>New MLI/MDL codes can be added using the Add other option field.  New codes will be available on future Transmittal Forms.  From the Distribution List field, select the project specific DL’s and/or individual users to receive the Transmittal Form.  </a:t>
            </a:r>
          </a:p>
          <a:p>
            <a:pPr lvl="3"/>
            <a:endParaRPr lang="en-US" dirty="0"/>
          </a:p>
        </p:txBody>
      </p:sp>
      <p:sp>
        <p:nvSpPr>
          <p:cNvPr id="7" name="Slide Number Placeholder 6">
            <a:extLst>
              <a:ext uri="{FF2B5EF4-FFF2-40B4-BE49-F238E27FC236}">
                <a16:creationId xmlns:a16="http://schemas.microsoft.com/office/drawing/2014/main" id="{25DA3616-4046-19C4-DE87-8D9BB070DF42}"/>
              </a:ext>
            </a:extLst>
          </p:cNvPr>
          <p:cNvSpPr>
            <a:spLocks noGrp="1"/>
          </p:cNvSpPr>
          <p:nvPr>
            <p:ph type="sldNum" sz="quarter" idx="12"/>
          </p:nvPr>
        </p:nvSpPr>
        <p:spPr/>
        <p:txBody>
          <a:bodyPr/>
          <a:lstStyle/>
          <a:p>
            <a:fld id="{7A7A97EF-C944-4447-B862-B593E9B4A0FF}" type="slidenum">
              <a:rPr lang="en-US" smtClean="0"/>
              <a:pPr/>
              <a:t>4</a:t>
            </a:fld>
            <a:endParaRPr lang="en-US" dirty="0"/>
          </a:p>
        </p:txBody>
      </p:sp>
      <p:sp>
        <p:nvSpPr>
          <p:cNvPr id="2" name="object 10">
            <a:extLst>
              <a:ext uri="{FF2B5EF4-FFF2-40B4-BE49-F238E27FC236}">
                <a16:creationId xmlns:a16="http://schemas.microsoft.com/office/drawing/2014/main" id="{3BBB413B-CC3E-6F37-56D2-FCA2254330FD}"/>
              </a:ext>
            </a:extLst>
          </p:cNvPr>
          <p:cNvSpPr/>
          <p:nvPr/>
        </p:nvSpPr>
        <p:spPr>
          <a:xfrm>
            <a:off x="3113603" y="2881784"/>
            <a:ext cx="5334000" cy="3377184"/>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31" name="Rectangle 30">
            <a:extLst>
              <a:ext uri="{FF2B5EF4-FFF2-40B4-BE49-F238E27FC236}">
                <a16:creationId xmlns:a16="http://schemas.microsoft.com/office/drawing/2014/main" id="{33ABAF8F-4626-2B98-2511-A82018387161}"/>
              </a:ext>
            </a:extLst>
          </p:cNvPr>
          <p:cNvSpPr/>
          <p:nvPr/>
        </p:nvSpPr>
        <p:spPr>
          <a:xfrm>
            <a:off x="3662624" y="4777992"/>
            <a:ext cx="723482" cy="26528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32" name="Rectangle 31">
            <a:extLst>
              <a:ext uri="{FF2B5EF4-FFF2-40B4-BE49-F238E27FC236}">
                <a16:creationId xmlns:a16="http://schemas.microsoft.com/office/drawing/2014/main" id="{0A39DA98-64B6-8935-B545-2171791D170D}"/>
              </a:ext>
            </a:extLst>
          </p:cNvPr>
          <p:cNvSpPr/>
          <p:nvPr/>
        </p:nvSpPr>
        <p:spPr>
          <a:xfrm>
            <a:off x="3734637" y="5483051"/>
            <a:ext cx="723482" cy="26528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3" name="Rectangle 2">
            <a:extLst>
              <a:ext uri="{FF2B5EF4-FFF2-40B4-BE49-F238E27FC236}">
                <a16:creationId xmlns:a16="http://schemas.microsoft.com/office/drawing/2014/main" id="{993D8782-7F39-3F53-4BDD-A1FC8072F6D9}"/>
              </a:ext>
            </a:extLst>
          </p:cNvPr>
          <p:cNvSpPr/>
          <p:nvPr/>
        </p:nvSpPr>
        <p:spPr>
          <a:xfrm>
            <a:off x="5543806" y="5609413"/>
            <a:ext cx="282932" cy="46335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5" name="Rectangle 4">
            <a:extLst>
              <a:ext uri="{FF2B5EF4-FFF2-40B4-BE49-F238E27FC236}">
                <a16:creationId xmlns:a16="http://schemas.microsoft.com/office/drawing/2014/main" id="{4A69969C-2953-3A6E-E6F1-BF9CC46E2405}"/>
              </a:ext>
            </a:extLst>
          </p:cNvPr>
          <p:cNvSpPr/>
          <p:nvPr/>
        </p:nvSpPr>
        <p:spPr>
          <a:xfrm>
            <a:off x="5554740" y="4910634"/>
            <a:ext cx="282932" cy="46335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91482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6BE6-D60C-23F3-F081-D56AE3B3E3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2A9CCD-E7FF-CA49-D725-1CAF577ED7D9}"/>
              </a:ext>
            </a:extLst>
          </p:cNvPr>
          <p:cNvSpPr>
            <a:spLocks noGrp="1"/>
          </p:cNvSpPr>
          <p:nvPr>
            <p:ph type="title"/>
          </p:nvPr>
        </p:nvSpPr>
        <p:spPr/>
        <p:txBody>
          <a:bodyPr/>
          <a:lstStyle/>
          <a:p>
            <a:r>
              <a:rPr lang="en-US" dirty="0"/>
              <a:t>Create a Transmittal Form</a:t>
            </a:r>
          </a:p>
        </p:txBody>
      </p:sp>
      <p:sp>
        <p:nvSpPr>
          <p:cNvPr id="6" name="Content Placeholder 5">
            <a:extLst>
              <a:ext uri="{FF2B5EF4-FFF2-40B4-BE49-F238E27FC236}">
                <a16:creationId xmlns:a16="http://schemas.microsoft.com/office/drawing/2014/main" id="{EB6A423C-AD9D-B40E-CD79-C099625EA872}"/>
              </a:ext>
            </a:extLst>
          </p:cNvPr>
          <p:cNvSpPr>
            <a:spLocks noGrp="1"/>
          </p:cNvSpPr>
          <p:nvPr>
            <p:ph idx="1"/>
          </p:nvPr>
        </p:nvSpPr>
        <p:spPr>
          <a:xfrm>
            <a:off x="337091" y="1257299"/>
            <a:ext cx="10163175" cy="457021"/>
          </a:xfrm>
        </p:spPr>
        <p:txBody>
          <a:bodyPr/>
          <a:lstStyle/>
          <a:p>
            <a:pPr lvl="1"/>
            <a:r>
              <a:rPr lang="en-US" dirty="0"/>
              <a:t>Click Attachments to add files.  Select files (must be previously imported to the project) to be added and click OK.  Add comments as needed and click Transmit Documents to create the Transmittal Form.</a:t>
            </a:r>
          </a:p>
          <a:p>
            <a:pPr lvl="1"/>
            <a:endParaRPr lang="en-US" dirty="0"/>
          </a:p>
        </p:txBody>
      </p:sp>
      <p:sp>
        <p:nvSpPr>
          <p:cNvPr id="2" name="object 15">
            <a:extLst>
              <a:ext uri="{FF2B5EF4-FFF2-40B4-BE49-F238E27FC236}">
                <a16:creationId xmlns:a16="http://schemas.microsoft.com/office/drawing/2014/main" id="{1B2E60DD-2BF5-B31B-D176-2CFE5B996DB9}"/>
              </a:ext>
            </a:extLst>
          </p:cNvPr>
          <p:cNvSpPr/>
          <p:nvPr/>
        </p:nvSpPr>
        <p:spPr>
          <a:xfrm>
            <a:off x="4691049" y="2342977"/>
            <a:ext cx="6172200" cy="2805684"/>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dirty="0"/>
          </a:p>
        </p:txBody>
      </p:sp>
      <p:pic>
        <p:nvPicPr>
          <p:cNvPr id="44" name="Picture 43">
            <a:extLst>
              <a:ext uri="{FF2B5EF4-FFF2-40B4-BE49-F238E27FC236}">
                <a16:creationId xmlns:a16="http://schemas.microsoft.com/office/drawing/2014/main" id="{BEE2D7F1-E5EF-4C20-B4C1-8F616B177EE5}"/>
              </a:ext>
            </a:extLst>
          </p:cNvPr>
          <p:cNvPicPr>
            <a:picLocks noChangeAspect="1"/>
          </p:cNvPicPr>
          <p:nvPr/>
        </p:nvPicPr>
        <p:blipFill>
          <a:blip r:embed="rId3"/>
          <a:stretch>
            <a:fillRect/>
          </a:stretch>
        </p:blipFill>
        <p:spPr>
          <a:xfrm>
            <a:off x="599748" y="2850939"/>
            <a:ext cx="4321720" cy="1632335"/>
          </a:xfrm>
          <a:prstGeom prst="rect">
            <a:avLst/>
          </a:prstGeom>
          <a:ln w="22225">
            <a:solidFill>
              <a:srgbClr val="439297"/>
            </a:solidFill>
          </a:ln>
        </p:spPr>
      </p:pic>
      <p:sp>
        <p:nvSpPr>
          <p:cNvPr id="45" name="Rectangle 44">
            <a:extLst>
              <a:ext uri="{FF2B5EF4-FFF2-40B4-BE49-F238E27FC236}">
                <a16:creationId xmlns:a16="http://schemas.microsoft.com/office/drawing/2014/main" id="{156928DD-FFD8-9A5E-82BD-A364FA909AE2}"/>
              </a:ext>
            </a:extLst>
          </p:cNvPr>
          <p:cNvSpPr/>
          <p:nvPr/>
        </p:nvSpPr>
        <p:spPr>
          <a:xfrm>
            <a:off x="552659" y="2768322"/>
            <a:ext cx="723482" cy="26528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46" name="Rectangle 45">
            <a:extLst>
              <a:ext uri="{FF2B5EF4-FFF2-40B4-BE49-F238E27FC236}">
                <a16:creationId xmlns:a16="http://schemas.microsoft.com/office/drawing/2014/main" id="{4810389B-7415-FAB1-580C-3FFFFD8D15AD}"/>
              </a:ext>
            </a:extLst>
          </p:cNvPr>
          <p:cNvSpPr/>
          <p:nvPr/>
        </p:nvSpPr>
        <p:spPr>
          <a:xfrm>
            <a:off x="552659" y="3219263"/>
            <a:ext cx="723482" cy="26528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47" name="Rectangle 46">
            <a:extLst>
              <a:ext uri="{FF2B5EF4-FFF2-40B4-BE49-F238E27FC236}">
                <a16:creationId xmlns:a16="http://schemas.microsoft.com/office/drawing/2014/main" id="{133226BA-D2D8-F8BB-3C70-76F46C05034F}"/>
              </a:ext>
            </a:extLst>
          </p:cNvPr>
          <p:cNvSpPr/>
          <p:nvPr/>
        </p:nvSpPr>
        <p:spPr>
          <a:xfrm>
            <a:off x="2182166" y="4071258"/>
            <a:ext cx="957943" cy="324896"/>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48" name="Rectangle 47">
            <a:extLst>
              <a:ext uri="{FF2B5EF4-FFF2-40B4-BE49-F238E27FC236}">
                <a16:creationId xmlns:a16="http://schemas.microsoft.com/office/drawing/2014/main" id="{10A92570-638F-57F5-332E-F491750BFDA5}"/>
              </a:ext>
            </a:extLst>
          </p:cNvPr>
          <p:cNvSpPr/>
          <p:nvPr/>
        </p:nvSpPr>
        <p:spPr>
          <a:xfrm>
            <a:off x="10221829" y="4883377"/>
            <a:ext cx="723482" cy="26528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49" name="Rectangle 48">
            <a:extLst>
              <a:ext uri="{FF2B5EF4-FFF2-40B4-BE49-F238E27FC236}">
                <a16:creationId xmlns:a16="http://schemas.microsoft.com/office/drawing/2014/main" id="{C5299287-2873-993C-D8EF-B1B90D2F6A96}"/>
              </a:ext>
            </a:extLst>
          </p:cNvPr>
          <p:cNvSpPr/>
          <p:nvPr/>
        </p:nvSpPr>
        <p:spPr>
          <a:xfrm>
            <a:off x="8992674" y="3598105"/>
            <a:ext cx="231716" cy="38104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385159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4335-7DAC-6019-4B92-6C42A3DDEE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7BFC10-C714-F144-9D3D-DE33ACEDA9DD}"/>
              </a:ext>
            </a:extLst>
          </p:cNvPr>
          <p:cNvSpPr>
            <a:spLocks noGrp="1"/>
          </p:cNvSpPr>
          <p:nvPr>
            <p:ph type="title"/>
          </p:nvPr>
        </p:nvSpPr>
        <p:spPr/>
        <p:txBody>
          <a:bodyPr/>
          <a:lstStyle/>
          <a:p>
            <a:r>
              <a:rPr lang="en-US" dirty="0"/>
              <a:t>Transmittal Form Notification</a:t>
            </a:r>
          </a:p>
        </p:txBody>
      </p:sp>
      <p:sp>
        <p:nvSpPr>
          <p:cNvPr id="6" name="Content Placeholder 5">
            <a:extLst>
              <a:ext uri="{FF2B5EF4-FFF2-40B4-BE49-F238E27FC236}">
                <a16:creationId xmlns:a16="http://schemas.microsoft.com/office/drawing/2014/main" id="{A5970558-9534-809B-ADC6-6EC31E797242}"/>
              </a:ext>
            </a:extLst>
          </p:cNvPr>
          <p:cNvSpPr>
            <a:spLocks noGrp="1"/>
          </p:cNvSpPr>
          <p:nvPr>
            <p:ph idx="1"/>
          </p:nvPr>
        </p:nvSpPr>
        <p:spPr>
          <a:xfrm>
            <a:off x="419100" y="1371600"/>
            <a:ext cx="10163175" cy="457021"/>
          </a:xfrm>
        </p:spPr>
        <p:txBody>
          <a:bodyPr/>
          <a:lstStyle/>
          <a:p>
            <a:pPr lvl="1"/>
            <a:r>
              <a:rPr lang="en-US" dirty="0"/>
              <a:t>An email notification will be sent to all those selected for distribution.  The Transmittal Form and attachments can be accessed from the email notification using the links.</a:t>
            </a:r>
          </a:p>
          <a:p>
            <a:pPr lvl="3"/>
            <a:endParaRPr lang="en-US" dirty="0"/>
          </a:p>
        </p:txBody>
      </p:sp>
      <p:sp>
        <p:nvSpPr>
          <p:cNvPr id="7" name="Slide Number Placeholder 6">
            <a:extLst>
              <a:ext uri="{FF2B5EF4-FFF2-40B4-BE49-F238E27FC236}">
                <a16:creationId xmlns:a16="http://schemas.microsoft.com/office/drawing/2014/main" id="{E9825A9C-A2A0-643F-36C7-CAA528788D17}"/>
              </a:ext>
            </a:extLst>
          </p:cNvPr>
          <p:cNvSpPr>
            <a:spLocks noGrp="1"/>
          </p:cNvSpPr>
          <p:nvPr>
            <p:ph type="sldNum" sz="quarter" idx="12"/>
          </p:nvPr>
        </p:nvSpPr>
        <p:spPr/>
        <p:txBody>
          <a:bodyPr/>
          <a:lstStyle/>
          <a:p>
            <a:fld id="{7A7A97EF-C944-4447-B862-B593E9B4A0FF}" type="slidenum">
              <a:rPr lang="en-US" smtClean="0"/>
              <a:pPr/>
              <a:t>6</a:t>
            </a:fld>
            <a:endParaRPr lang="en-US" dirty="0"/>
          </a:p>
        </p:txBody>
      </p:sp>
      <p:sp>
        <p:nvSpPr>
          <p:cNvPr id="2" name="object 11">
            <a:extLst>
              <a:ext uri="{FF2B5EF4-FFF2-40B4-BE49-F238E27FC236}">
                <a16:creationId xmlns:a16="http://schemas.microsoft.com/office/drawing/2014/main" id="{142652A7-81E6-ADBD-F5F4-426F0E8D6484}"/>
              </a:ext>
            </a:extLst>
          </p:cNvPr>
          <p:cNvSpPr/>
          <p:nvPr/>
        </p:nvSpPr>
        <p:spPr>
          <a:xfrm>
            <a:off x="3215449" y="2050990"/>
            <a:ext cx="4570476" cy="4133088"/>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20" name="object 26">
            <a:extLst>
              <a:ext uri="{FF2B5EF4-FFF2-40B4-BE49-F238E27FC236}">
                <a16:creationId xmlns:a16="http://schemas.microsoft.com/office/drawing/2014/main" id="{FE8AD24D-837F-F198-2AB1-92BA4FDC4C75}"/>
              </a:ext>
            </a:extLst>
          </p:cNvPr>
          <p:cNvSpPr/>
          <p:nvPr/>
        </p:nvSpPr>
        <p:spPr>
          <a:xfrm>
            <a:off x="2118660" y="4117534"/>
            <a:ext cx="609600" cy="76200"/>
          </a:xfrm>
          <a:custGeom>
            <a:avLst/>
            <a:gdLst/>
            <a:ahLst/>
            <a:cxnLst/>
            <a:rect l="l" t="t" r="r" b="b"/>
            <a:pathLst>
              <a:path w="609600" h="76200">
                <a:moveTo>
                  <a:pt x="0" y="0"/>
                </a:moveTo>
                <a:lnTo>
                  <a:pt x="0" y="76200"/>
                </a:lnTo>
                <a:lnTo>
                  <a:pt x="609600" y="76200"/>
                </a:lnTo>
                <a:lnTo>
                  <a:pt x="609600" y="0"/>
                </a:lnTo>
                <a:lnTo>
                  <a:pt x="0" y="0"/>
                </a:lnTo>
                <a:close/>
              </a:path>
            </a:pathLst>
          </a:custGeom>
          <a:solidFill>
            <a:srgbClr val="FFFFFF"/>
          </a:solidFill>
        </p:spPr>
        <p:txBody>
          <a:bodyPr wrap="square" lIns="0" tIns="0" rIns="0" bIns="0" rtlCol="0">
            <a:noAutofit/>
          </a:bodyPr>
          <a:lstStyle/>
          <a:p>
            <a:endParaRPr/>
          </a:p>
        </p:txBody>
      </p:sp>
    </p:spTree>
    <p:extLst>
      <p:ext uri="{BB962C8B-B14F-4D97-AF65-F5344CB8AC3E}">
        <p14:creationId xmlns:p14="http://schemas.microsoft.com/office/powerpoint/2010/main" val="265730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A688-3C39-0E6E-4B8E-1DB98D9FFC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D08277-6617-0D5A-7A8A-0DF66EC55980}"/>
              </a:ext>
            </a:extLst>
          </p:cNvPr>
          <p:cNvSpPr>
            <a:spLocks noGrp="1"/>
          </p:cNvSpPr>
          <p:nvPr>
            <p:ph type="title"/>
          </p:nvPr>
        </p:nvSpPr>
        <p:spPr/>
        <p:txBody>
          <a:bodyPr/>
          <a:lstStyle/>
          <a:p>
            <a:r>
              <a:rPr lang="en-US" dirty="0"/>
              <a:t>View a Transmittal Form</a:t>
            </a:r>
          </a:p>
        </p:txBody>
      </p:sp>
      <p:sp>
        <p:nvSpPr>
          <p:cNvPr id="6" name="Content Placeholder 5">
            <a:extLst>
              <a:ext uri="{FF2B5EF4-FFF2-40B4-BE49-F238E27FC236}">
                <a16:creationId xmlns:a16="http://schemas.microsoft.com/office/drawing/2014/main" id="{06580B7C-222F-2D57-FD38-465FA6EA5765}"/>
              </a:ext>
            </a:extLst>
          </p:cNvPr>
          <p:cNvSpPr>
            <a:spLocks noGrp="1"/>
          </p:cNvSpPr>
          <p:nvPr>
            <p:ph idx="1"/>
          </p:nvPr>
        </p:nvSpPr>
        <p:spPr>
          <a:xfrm>
            <a:off x="419100" y="1371600"/>
            <a:ext cx="10163175" cy="457021"/>
          </a:xfrm>
        </p:spPr>
        <p:txBody>
          <a:bodyPr/>
          <a:lstStyle/>
          <a:p>
            <a:pPr lvl="1"/>
            <a:r>
              <a:rPr lang="en-US" dirty="0"/>
              <a:t>Navigate to the folder in the project where the Transmittal Form was created or the Transmittal Forms Folder under 00 Workflow Forms.  Double click on the form to open it.</a:t>
            </a:r>
          </a:p>
          <a:p>
            <a:pPr lvl="3"/>
            <a:endParaRPr lang="en-US" dirty="0"/>
          </a:p>
        </p:txBody>
      </p:sp>
      <p:sp>
        <p:nvSpPr>
          <p:cNvPr id="7" name="Slide Number Placeholder 6">
            <a:extLst>
              <a:ext uri="{FF2B5EF4-FFF2-40B4-BE49-F238E27FC236}">
                <a16:creationId xmlns:a16="http://schemas.microsoft.com/office/drawing/2014/main" id="{47944449-9EA0-C814-D870-53340BC7205A}"/>
              </a:ext>
            </a:extLst>
          </p:cNvPr>
          <p:cNvSpPr>
            <a:spLocks noGrp="1"/>
          </p:cNvSpPr>
          <p:nvPr>
            <p:ph type="sldNum" sz="quarter" idx="12"/>
          </p:nvPr>
        </p:nvSpPr>
        <p:spPr/>
        <p:txBody>
          <a:bodyPr/>
          <a:lstStyle/>
          <a:p>
            <a:fld id="{7A7A97EF-C944-4447-B862-B593E9B4A0FF}" type="slidenum">
              <a:rPr lang="en-US" smtClean="0"/>
              <a:pPr/>
              <a:t>7</a:t>
            </a:fld>
            <a:endParaRPr lang="en-US" dirty="0"/>
          </a:p>
        </p:txBody>
      </p:sp>
      <p:sp>
        <p:nvSpPr>
          <p:cNvPr id="2" name="object 7">
            <a:extLst>
              <a:ext uri="{FF2B5EF4-FFF2-40B4-BE49-F238E27FC236}">
                <a16:creationId xmlns:a16="http://schemas.microsoft.com/office/drawing/2014/main" id="{65F68CED-3068-0365-75A2-2ED7FE157144}"/>
              </a:ext>
            </a:extLst>
          </p:cNvPr>
          <p:cNvSpPr/>
          <p:nvPr/>
        </p:nvSpPr>
        <p:spPr>
          <a:xfrm>
            <a:off x="2235173" y="2434521"/>
            <a:ext cx="6821424" cy="2926080"/>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16" name="object 18">
            <a:extLst>
              <a:ext uri="{FF2B5EF4-FFF2-40B4-BE49-F238E27FC236}">
                <a16:creationId xmlns:a16="http://schemas.microsoft.com/office/drawing/2014/main" id="{191A9F4D-9EED-DA92-7595-9638ABD1058A}"/>
              </a:ext>
            </a:extLst>
          </p:cNvPr>
          <p:cNvSpPr/>
          <p:nvPr/>
        </p:nvSpPr>
        <p:spPr>
          <a:xfrm>
            <a:off x="2679814" y="2768964"/>
            <a:ext cx="952500" cy="152400"/>
          </a:xfrm>
          <a:custGeom>
            <a:avLst/>
            <a:gdLst/>
            <a:ahLst/>
            <a:cxnLst/>
            <a:rect l="l" t="t" r="r" b="b"/>
            <a:pathLst>
              <a:path w="952500" h="152400">
                <a:moveTo>
                  <a:pt x="0" y="0"/>
                </a:moveTo>
                <a:lnTo>
                  <a:pt x="0" y="152400"/>
                </a:lnTo>
                <a:lnTo>
                  <a:pt x="952500" y="152400"/>
                </a:lnTo>
                <a:lnTo>
                  <a:pt x="952500" y="0"/>
                </a:lnTo>
                <a:lnTo>
                  <a:pt x="0" y="0"/>
                </a:lnTo>
                <a:close/>
              </a:path>
            </a:pathLst>
          </a:custGeom>
          <a:solidFill>
            <a:srgbClr val="FFFFFF"/>
          </a:solidFill>
        </p:spPr>
        <p:txBody>
          <a:bodyPr wrap="square" lIns="0" tIns="0" rIns="0" bIns="0" rtlCol="0">
            <a:noAutofit/>
          </a:bodyPr>
          <a:lstStyle/>
          <a:p>
            <a:endParaRPr/>
          </a:p>
        </p:txBody>
      </p:sp>
      <p:sp>
        <p:nvSpPr>
          <p:cNvPr id="20" name="Rectangle 19">
            <a:extLst>
              <a:ext uri="{FF2B5EF4-FFF2-40B4-BE49-F238E27FC236}">
                <a16:creationId xmlns:a16="http://schemas.microsoft.com/office/drawing/2014/main" id="{02136DD9-AFE0-937B-5E3D-85115DC1801C}"/>
              </a:ext>
            </a:extLst>
          </p:cNvPr>
          <p:cNvSpPr/>
          <p:nvPr/>
        </p:nvSpPr>
        <p:spPr>
          <a:xfrm>
            <a:off x="2476919" y="4163807"/>
            <a:ext cx="1673050" cy="493603"/>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21" name="Rectangle 20">
            <a:extLst>
              <a:ext uri="{FF2B5EF4-FFF2-40B4-BE49-F238E27FC236}">
                <a16:creationId xmlns:a16="http://schemas.microsoft.com/office/drawing/2014/main" id="{6A96CB50-6ECC-5815-E4E2-91C32CAC7DD6}"/>
              </a:ext>
            </a:extLst>
          </p:cNvPr>
          <p:cNvSpPr/>
          <p:nvPr/>
        </p:nvSpPr>
        <p:spPr>
          <a:xfrm>
            <a:off x="2908831" y="5095317"/>
            <a:ext cx="1015049" cy="265284"/>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378821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1554209" cy="981075"/>
          </a:xfrm>
        </p:spPr>
        <p:txBody>
          <a:bodyPr/>
          <a:lstStyle/>
          <a:p>
            <a:pPr lvl="1"/>
            <a:r>
              <a:rPr lang="en-US" dirty="0"/>
              <a:t>If you encounter any issues with Documentum, please send an email to: </a:t>
            </a:r>
            <a:r>
              <a:rPr lang="en-US" dirty="0">
                <a:hlinkClick r:id="rId2"/>
              </a:rPr>
              <a:t>nucleardocumentumsupport@gevernova.com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8</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Props1.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2.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854</TotalTime>
  <Words>313</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Sons Condensed Extrabold</vt:lpstr>
      <vt:lpstr>Inter</vt:lpstr>
      <vt:lpstr>GE Vernova</vt:lpstr>
      <vt:lpstr>Documentum training Transmittal Form</vt:lpstr>
      <vt:lpstr>Create a Transmittal Form</vt:lpstr>
      <vt:lpstr>Create a Transmittal Form</vt:lpstr>
      <vt:lpstr>Create a Transmittal Form</vt:lpstr>
      <vt:lpstr>Create a Transmittal Form</vt:lpstr>
      <vt:lpstr>Transmittal Form Notification</vt:lpstr>
      <vt:lpstr>View a Transmittal Form</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 GCCH)</cp:lastModifiedBy>
  <cp:revision>26</cp:revision>
  <dcterms:created xsi:type="dcterms:W3CDTF">2024-03-07T04:01:35Z</dcterms:created>
  <dcterms:modified xsi:type="dcterms:W3CDTF">2026-01-19T20:46:15Z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