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74" r:id="rId5"/>
    <p:sldId id="378" r:id="rId6"/>
    <p:sldId id="385" r:id="rId7"/>
    <p:sldId id="379" r:id="rId8"/>
    <p:sldId id="380" r:id="rId9"/>
    <p:sldId id="381" r:id="rId10"/>
    <p:sldId id="382" r:id="rId11"/>
    <p:sldId id="383" r:id="rId12"/>
    <p:sldId id="384" r:id="rId13"/>
    <p:sldId id="377" r:id="rId14"/>
    <p:sldId id="370" r:id="rId15"/>
  </p:sldIdLst>
  <p:sldSz cx="12192000" cy="6858000"/>
  <p:notesSz cx="6858000" cy="9144000"/>
  <p:embeddedFontLst>
    <p:embeddedFont>
      <p:font typeface="Inter" panose="020B0502030000000004" pitchFamily="34" charset="0"/>
      <p:regular r:id="rId18"/>
      <p:bold r:id="rId19"/>
      <p:italic r:id="rId20"/>
      <p:boldItalic r:id="rId21"/>
    </p:embeddedFont>
    <p:embeddedFont>
      <p:font typeface="Sons Condensed Extrabold" panose="02060906060206060203" pitchFamily="18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FFFFFF"/>
    <a:srgbClr val="C7DBDB"/>
    <a:srgbClr val="96BDBD"/>
    <a:srgbClr val="458A8A"/>
    <a:srgbClr val="212121"/>
    <a:srgbClr val="58984B"/>
    <a:srgbClr val="BFA682"/>
    <a:srgbClr val="8F7D62"/>
    <a:srgbClr val="43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48" y="89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derich, Michele (GE Vernova, GCCH)" userId="e56af899-7954-4dd1-95b1-388c88a76a86" providerId="ADAL" clId="{958FFB11-2FA5-4E42-AE93-4C30A8588471}"/>
    <pc:docChg chg="custSel modSld">
      <pc:chgData name="Diederich, Michele (GE Vernova, GCCH)" userId="e56af899-7954-4dd1-95b1-388c88a76a86" providerId="ADAL" clId="{958FFB11-2FA5-4E42-AE93-4C30A8588471}" dt="2026-01-19T20:44:53.993" v="9" actId="20577"/>
      <pc:docMkLst>
        <pc:docMk/>
      </pc:docMkLst>
      <pc:sldChg chg="modSp mod">
        <pc:chgData name="Diederich, Michele (GE Vernova, GCCH)" userId="e56af899-7954-4dd1-95b1-388c88a76a86" providerId="ADAL" clId="{958FFB11-2FA5-4E42-AE93-4C30A8588471}" dt="2026-01-19T20:44:53.993" v="9" actId="20577"/>
        <pc:sldMkLst>
          <pc:docMk/>
          <pc:sldMk cId="2802947472" sldId="374"/>
        </pc:sldMkLst>
        <pc:spChg chg="mod">
          <ac:chgData name="Diederich, Michele (GE Vernova, GCCH)" userId="e56af899-7954-4dd1-95b1-388c88a76a86" providerId="ADAL" clId="{958FFB11-2FA5-4E42-AE93-4C30A8588471}" dt="2026-01-19T20:44:53.993" v="9" actId="20577"/>
          <ac:spMkLst>
            <pc:docMk/>
            <pc:sldMk cId="2802947472" sldId="374"/>
            <ac:spMk id="2" creationId="{F907B859-680C-9513-7DE4-F934E7DCFF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1/19/2026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15CC19-F3A1-8960-1156-60ECE6793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95" y="338776"/>
            <a:ext cx="2297206" cy="93072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C8EEFB-B47B-0A24-511C-CF92FD79450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 baseline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© 2025 GE-</a:t>
            </a:r>
            <a:r>
              <a:rPr lang="en-US" dirty="0">
                <a:solidFill>
                  <a:schemeClr val="tx1"/>
                </a:solidFill>
              </a:rPr>
              <a:t>Hitachi Nuclear Energy Americas LLC</a:t>
            </a: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. All rights reserved. </a:t>
            </a:r>
            <a:endParaRPr lang="en-US" kern="0" dirty="0">
              <a:solidFill>
                <a:schemeClr val="tx1"/>
              </a:solidFill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 is a trademark of General Electric Company used under trademark license.</a:t>
            </a:r>
          </a:p>
          <a:p>
            <a:pPr marL="7700">
              <a:spcBef>
                <a:spcPts val="39"/>
              </a:spcBef>
              <a:defRPr/>
            </a:pPr>
            <a:r>
              <a:rPr lang="en-US" sz="700" kern="1200" dirty="0">
                <a:solidFill>
                  <a:srgbClr val="FFFFFF"/>
                </a:solidFill>
              </a:rPr>
              <a:t>HITACHI is a trademark of Hitachi, Ltd. used under trademark license.</a:t>
            </a:r>
          </a:p>
          <a:p>
            <a:pPr marL="7700">
              <a:spcBef>
                <a:spcPts val="39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D26A0-8821-F79E-62A6-896B40DA9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7617" y="2186586"/>
            <a:ext cx="6157648" cy="25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BDDA0-1BC2-59A8-CA2B-976AD1CB8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020" y="224679"/>
            <a:ext cx="1367783" cy="6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ucleardocumentumsupport@gevernova.co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/>
            </a:br>
            <a:r>
              <a:rPr lang="en-US"/>
              <a:t>Searching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/>
              <a:t>July 2025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907B859-680C-9513-7DE4-F934E7DCFFB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 baseline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© 2025 GE Vernova </a:t>
            </a:r>
            <a:r>
              <a:rPr lang="en-US" dirty="0">
                <a:solidFill>
                  <a:schemeClr val="tx1"/>
                </a:solidFill>
              </a:rPr>
              <a:t>Hitachi Nuclear Energy Americas LLC</a:t>
            </a:r>
            <a:r>
              <a:rPr lang="en-US" dirty="0">
                <a:solidFill>
                  <a:schemeClr val="tx1"/>
                </a:solidFill>
                <a:ea typeface="Inter" panose="02000503000000020004" pitchFamily="2" charset="0"/>
              </a:rPr>
              <a:t>. All rights reserved. </a:t>
            </a:r>
            <a:endParaRPr lang="en-US" kern="0" dirty="0">
              <a:solidFill>
                <a:schemeClr val="tx1"/>
              </a:solidFill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>
              <a:spcBef>
                <a:spcPts val="39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 is a trademark of General Electric Company used under trademark license.</a:t>
            </a:r>
          </a:p>
          <a:p>
            <a:pPr marL="7700">
              <a:spcBef>
                <a:spcPts val="39"/>
              </a:spcBef>
              <a:defRPr/>
            </a:pPr>
            <a:r>
              <a:rPr lang="en-US" sz="700" kern="1200" dirty="0">
                <a:solidFill>
                  <a:srgbClr val="FFFFFF"/>
                </a:solidFill>
              </a:rPr>
              <a:t>HITACHI is a trademark of Hitachi, Ltd. used under trademark license.</a:t>
            </a:r>
          </a:p>
          <a:p>
            <a:pPr marL="7700">
              <a:spcBef>
                <a:spcPts val="39"/>
              </a:spcBef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1554209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nucleardocumentumsupport@gevernova.com</a:t>
            </a:r>
            <a:r>
              <a:rPr lang="en-US" dirty="0"/>
              <a:t> 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1F53-2435-3CD3-5F30-7C3986A5F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3E6C5C-E3DF-2602-4A83-DA57BC3C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Workspace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1042A-5001-5D21-E8FB-BED008A74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941053"/>
          </a:xfrm>
        </p:spPr>
        <p:txBody>
          <a:bodyPr/>
          <a:lstStyle/>
          <a:p>
            <a:pPr lvl="1"/>
            <a:r>
              <a:rPr lang="en-US" dirty="0"/>
              <a:t>The Active Workspace Search, Contains box in the grey header, will search the Name of all files and forms in the current folder you are accessing.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D00BE-8430-C0AC-D3CA-E4E86660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A3E28-72AA-8CE6-1534-6C5967A2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0" y="2708231"/>
            <a:ext cx="10824003" cy="31965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C30BDB-A442-ABAE-E40E-BC4248BFB01D}"/>
              </a:ext>
            </a:extLst>
          </p:cNvPr>
          <p:cNvSpPr/>
          <p:nvPr/>
        </p:nvSpPr>
        <p:spPr>
          <a:xfrm>
            <a:off x="2817616" y="3596093"/>
            <a:ext cx="2008611" cy="246028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6EB185-A3A9-B63C-FA54-286CCB102716}"/>
              </a:ext>
            </a:extLst>
          </p:cNvPr>
          <p:cNvSpPr/>
          <p:nvPr/>
        </p:nvSpPr>
        <p:spPr>
          <a:xfrm>
            <a:off x="1131724" y="5263951"/>
            <a:ext cx="1572160" cy="222449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8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03F4-BB37-7186-4BA9-3B4066914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AB7715-2313-3DDA-A531-4AD647C2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Fulltext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A5FF6-46C8-2C14-FEFE-4929D4DD7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941053"/>
          </a:xfrm>
        </p:spPr>
        <p:txBody>
          <a:bodyPr/>
          <a:lstStyle/>
          <a:p>
            <a:pPr lvl="1"/>
            <a:r>
              <a:rPr lang="en-US" dirty="0"/>
              <a:t>The Fulltext Search, top left of the screen, will search the Name, Title, Subject and content of all documents (non-image files) and forms in the current project.  To find the location of any item in the search results, right click and select View &gt; Locations.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A52E9-E19F-1B1F-3B90-0C37386E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9AC65FA4-995C-7ECE-6064-5C2C223223C5}"/>
              </a:ext>
            </a:extLst>
          </p:cNvPr>
          <p:cNvSpPr/>
          <p:nvPr/>
        </p:nvSpPr>
        <p:spPr>
          <a:xfrm>
            <a:off x="2335757" y="2583565"/>
            <a:ext cx="6175197" cy="3797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23E61-F006-7648-D005-F107E578CBCE}"/>
              </a:ext>
            </a:extLst>
          </p:cNvPr>
          <p:cNvSpPr/>
          <p:nvPr/>
        </p:nvSpPr>
        <p:spPr>
          <a:xfrm>
            <a:off x="2255855" y="2513575"/>
            <a:ext cx="1274631" cy="294557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CBEEB0-E312-C77D-78AE-9952309B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871" y="4162770"/>
            <a:ext cx="2440258" cy="1834480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6EB185-A3A9-B63C-FA54-286CCB102716}"/>
              </a:ext>
            </a:extLst>
          </p:cNvPr>
          <p:cNvSpPr/>
          <p:nvPr/>
        </p:nvSpPr>
        <p:spPr>
          <a:xfrm>
            <a:off x="4875870" y="5463198"/>
            <a:ext cx="2072565" cy="604042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9B6A4-61F0-8DF4-5E7E-7B0D67AF3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BCD0E-888F-5749-8A69-BC372545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2CA92-D96B-2DC8-747F-F3BD61D5F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941053"/>
          </a:xfrm>
        </p:spPr>
        <p:txBody>
          <a:bodyPr/>
          <a:lstStyle/>
          <a:p>
            <a:pPr lvl="1"/>
            <a:r>
              <a:rPr lang="en-US" dirty="0"/>
              <a:t>The Advanced Search, located to the right of the Fulltext Search, allows you to perform a customized search using one or more properties and/or date.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6934F-0C32-492A-E6A3-5D242AB5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0EF4EA2-D4E8-BB06-C999-9EA49640201F}"/>
              </a:ext>
            </a:extLst>
          </p:cNvPr>
          <p:cNvSpPr/>
          <p:nvPr/>
        </p:nvSpPr>
        <p:spPr>
          <a:xfrm>
            <a:off x="1539845" y="3095749"/>
            <a:ext cx="8075370" cy="2090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6CAA87A-4225-D6C9-09F5-CABC2EEB8CC5}"/>
              </a:ext>
            </a:extLst>
          </p:cNvPr>
          <p:cNvSpPr/>
          <p:nvPr/>
        </p:nvSpPr>
        <p:spPr>
          <a:xfrm>
            <a:off x="1537851" y="3089652"/>
            <a:ext cx="8084984" cy="2107651"/>
          </a:xfrm>
          <a:custGeom>
            <a:avLst/>
            <a:gdLst/>
            <a:ahLst/>
            <a:cxnLst/>
            <a:rect l="l" t="t" r="r" b="b"/>
            <a:pathLst>
              <a:path w="6408420" h="1505712">
                <a:moveTo>
                  <a:pt x="0" y="3048"/>
                </a:moveTo>
                <a:lnTo>
                  <a:pt x="6400800" y="3047"/>
                </a:lnTo>
                <a:lnTo>
                  <a:pt x="6405372" y="6095"/>
                </a:lnTo>
                <a:lnTo>
                  <a:pt x="6405372" y="1499615"/>
                </a:lnTo>
                <a:lnTo>
                  <a:pt x="6408420" y="1505711"/>
                </a:lnTo>
                <a:lnTo>
                  <a:pt x="640842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B1B1B1"/>
          </a:solid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6339045-F964-0ADF-B424-FF3D63A768CF}"/>
              </a:ext>
            </a:extLst>
          </p:cNvPr>
          <p:cNvSpPr/>
          <p:nvPr/>
        </p:nvSpPr>
        <p:spPr>
          <a:xfrm>
            <a:off x="1530159" y="3089652"/>
            <a:ext cx="8092675" cy="2107651"/>
          </a:xfrm>
          <a:custGeom>
            <a:avLst/>
            <a:gdLst/>
            <a:ahLst/>
            <a:cxnLst/>
            <a:rect l="l" t="t" r="r" b="b"/>
            <a:pathLst>
              <a:path w="6414516" h="1505712">
                <a:moveTo>
                  <a:pt x="0" y="1505712"/>
                </a:moveTo>
                <a:lnTo>
                  <a:pt x="6414516" y="1505711"/>
                </a:lnTo>
                <a:lnTo>
                  <a:pt x="6411468" y="1499615"/>
                </a:lnTo>
                <a:lnTo>
                  <a:pt x="6411468" y="6095"/>
                </a:lnTo>
                <a:lnTo>
                  <a:pt x="6406896" y="3047"/>
                </a:lnTo>
                <a:lnTo>
                  <a:pt x="6096" y="3048"/>
                </a:lnTo>
                <a:lnTo>
                  <a:pt x="6414516" y="0"/>
                </a:lnTo>
                <a:lnTo>
                  <a:pt x="0" y="0"/>
                </a:lnTo>
                <a:lnTo>
                  <a:pt x="0" y="1505712"/>
                </a:lnTo>
                <a:lnTo>
                  <a:pt x="3048" y="6096"/>
                </a:lnTo>
                <a:lnTo>
                  <a:pt x="6406896" y="6096"/>
                </a:lnTo>
                <a:lnTo>
                  <a:pt x="6406896" y="1502664"/>
                </a:lnTo>
                <a:lnTo>
                  <a:pt x="6096" y="1502664"/>
                </a:lnTo>
                <a:lnTo>
                  <a:pt x="3048" y="1499616"/>
                </a:lnTo>
                <a:lnTo>
                  <a:pt x="0" y="1505712"/>
                </a:lnTo>
                <a:close/>
              </a:path>
            </a:pathLst>
          </a:custGeom>
          <a:solidFill>
            <a:srgbClr val="B1B1B1"/>
          </a:solid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BD0F537-2A24-AA45-1C77-F243A629D12F}"/>
              </a:ext>
            </a:extLst>
          </p:cNvPr>
          <p:cNvSpPr/>
          <p:nvPr/>
        </p:nvSpPr>
        <p:spPr>
          <a:xfrm>
            <a:off x="1532154" y="3095749"/>
            <a:ext cx="8083061" cy="2099118"/>
          </a:xfrm>
          <a:custGeom>
            <a:avLst/>
            <a:gdLst/>
            <a:ahLst/>
            <a:cxnLst/>
            <a:rect l="l" t="t" r="r" b="b"/>
            <a:pathLst>
              <a:path w="6406896" h="1499616">
                <a:moveTo>
                  <a:pt x="6406896" y="1496568"/>
                </a:moveTo>
                <a:lnTo>
                  <a:pt x="6406896" y="1493520"/>
                </a:lnTo>
                <a:lnTo>
                  <a:pt x="6096" y="1493520"/>
                </a:lnTo>
                <a:lnTo>
                  <a:pt x="6095" y="0"/>
                </a:lnTo>
                <a:lnTo>
                  <a:pt x="3047" y="0"/>
                </a:lnTo>
                <a:lnTo>
                  <a:pt x="0" y="1499616"/>
                </a:lnTo>
                <a:lnTo>
                  <a:pt x="3048" y="1493520"/>
                </a:lnTo>
                <a:lnTo>
                  <a:pt x="6096" y="1496568"/>
                </a:lnTo>
                <a:lnTo>
                  <a:pt x="6406896" y="1496568"/>
                </a:lnTo>
                <a:close/>
              </a:path>
            </a:pathLst>
          </a:custGeom>
          <a:solidFill>
            <a:srgbClr val="B1B1B1"/>
          </a:solid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1E8E3-9D3D-0312-C842-FF3E57FAA26F}"/>
              </a:ext>
            </a:extLst>
          </p:cNvPr>
          <p:cNvSpPr/>
          <p:nvPr/>
        </p:nvSpPr>
        <p:spPr>
          <a:xfrm>
            <a:off x="3310932" y="2964265"/>
            <a:ext cx="1652954" cy="373573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2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C0EFB-CAE8-8D61-714C-48144073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821675-9107-BBA0-DA8E-11A740C3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A72F3-7E84-1D7A-B3C1-9476F9732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1"/>
            <a:ext cx="10163175" cy="572756"/>
          </a:xfrm>
        </p:spPr>
        <p:txBody>
          <a:bodyPr/>
          <a:lstStyle/>
          <a:p>
            <a:pPr lvl="1"/>
            <a:r>
              <a:rPr lang="en-US" dirty="0"/>
              <a:t>Enter the search criteria and click Search.  The Contains box at the top of the page performs the same search as the Fulltext Search.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F02C-D4E4-624B-C3B1-99AB1F61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967A6B22-CD3A-58CE-66A8-00652B9390BA}"/>
              </a:ext>
            </a:extLst>
          </p:cNvPr>
          <p:cNvSpPr/>
          <p:nvPr/>
        </p:nvSpPr>
        <p:spPr>
          <a:xfrm>
            <a:off x="2439527" y="2337021"/>
            <a:ext cx="6478386" cy="4101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DEA118-EA28-FF11-23A8-1CBB45FED737}"/>
              </a:ext>
            </a:extLst>
          </p:cNvPr>
          <p:cNvSpPr/>
          <p:nvPr/>
        </p:nvSpPr>
        <p:spPr>
          <a:xfrm>
            <a:off x="2677885" y="3786590"/>
            <a:ext cx="5240216" cy="1019907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B929A-1547-6D29-2DCA-81D821321133}"/>
              </a:ext>
            </a:extLst>
          </p:cNvPr>
          <p:cNvSpPr/>
          <p:nvPr/>
        </p:nvSpPr>
        <p:spPr>
          <a:xfrm>
            <a:off x="2677885" y="2748224"/>
            <a:ext cx="2813539" cy="462224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51B55D-5510-83C3-E3D1-CA40FD5AC7B3}"/>
              </a:ext>
            </a:extLst>
          </p:cNvPr>
          <p:cNvSpPr/>
          <p:nvPr/>
        </p:nvSpPr>
        <p:spPr>
          <a:xfrm>
            <a:off x="7516167" y="6008914"/>
            <a:ext cx="653143" cy="429985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26ED0-BD1F-076A-6C1A-64ED3583E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F05380-07D1-0B8A-6E23-185F3B43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2118C-71C2-9EC9-754A-F3C18C32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941053"/>
          </a:xfrm>
        </p:spPr>
        <p:txBody>
          <a:bodyPr/>
          <a:lstStyle/>
          <a:p>
            <a:pPr lvl="1"/>
            <a:r>
              <a:rPr lang="en-US" dirty="0"/>
              <a:t>To find the location of any item in the search results, right click and select View &gt; Locations.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AFBDB-8A9E-3C41-FD77-92DB8083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3D7463BB-EBDF-97CF-DD5A-8DBCC36EB04D}"/>
              </a:ext>
            </a:extLst>
          </p:cNvPr>
          <p:cNvSpPr/>
          <p:nvPr/>
        </p:nvSpPr>
        <p:spPr>
          <a:xfrm>
            <a:off x="1834524" y="1960567"/>
            <a:ext cx="6175197" cy="3797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AD4106-7914-E4CA-F679-CB9709E26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744" y="3628108"/>
            <a:ext cx="2440258" cy="1834480"/>
          </a:xfrm>
          <a:prstGeom prst="rect">
            <a:avLst/>
          </a:prstGeom>
          <a:ln w="22225">
            <a:solidFill>
              <a:srgbClr val="439297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EAA7B8-DEDC-C148-AC0A-78497A60147C}"/>
              </a:ext>
            </a:extLst>
          </p:cNvPr>
          <p:cNvSpPr/>
          <p:nvPr/>
        </p:nvSpPr>
        <p:spPr>
          <a:xfrm>
            <a:off x="4202743" y="4928536"/>
            <a:ext cx="2072565" cy="604042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237885-A07D-08D6-37B5-6EE365245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AD896C-D441-19CB-A38C-1C339DE4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0FC0C-D49F-190E-A17C-AC08593C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979714"/>
            <a:ext cx="10163175" cy="941053"/>
          </a:xfrm>
        </p:spPr>
        <p:txBody>
          <a:bodyPr/>
          <a:lstStyle/>
          <a:p>
            <a:pPr lvl="1"/>
            <a:r>
              <a:rPr lang="en-US" dirty="0"/>
              <a:t>After the search results are listed, click Save.  Enter a name for the search, check the Include Results box to save current results.  The saved search will default to Private; check Make Public to share with other individuals who have access to the project.  Click OK to save.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9C8A7-CD3B-DD50-AAB0-CA655C44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35C729DA-EC6C-1607-F5D5-85902B6F7EA5}"/>
              </a:ext>
            </a:extLst>
          </p:cNvPr>
          <p:cNvSpPr/>
          <p:nvPr/>
        </p:nvSpPr>
        <p:spPr>
          <a:xfrm>
            <a:off x="1957486" y="2312653"/>
            <a:ext cx="7422650" cy="4077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z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FB249-E8EA-FC83-B7D9-15E4535CF091}"/>
              </a:ext>
            </a:extLst>
          </p:cNvPr>
          <p:cNvSpPr/>
          <p:nvPr/>
        </p:nvSpPr>
        <p:spPr>
          <a:xfrm>
            <a:off x="8882743" y="2838659"/>
            <a:ext cx="698360" cy="371789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7BFCC5-5258-345C-1C59-50365CAA566F}"/>
              </a:ext>
            </a:extLst>
          </p:cNvPr>
          <p:cNvSpPr/>
          <p:nvPr/>
        </p:nvSpPr>
        <p:spPr>
          <a:xfrm>
            <a:off x="7814268" y="5653875"/>
            <a:ext cx="698360" cy="371789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2A911A-EB83-0080-3749-4C58DDC54E82}"/>
              </a:ext>
            </a:extLst>
          </p:cNvPr>
          <p:cNvSpPr/>
          <p:nvPr/>
        </p:nvSpPr>
        <p:spPr>
          <a:xfrm>
            <a:off x="5568462" y="3619081"/>
            <a:ext cx="1741714" cy="867508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5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548D9-5809-7548-9581-E24FE4401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F190F6-82A4-B1D4-CFA7-4BC261FD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Saved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13D68-6094-09A0-ED49-6A6580BC3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979714"/>
            <a:ext cx="10163175" cy="941053"/>
          </a:xfrm>
        </p:spPr>
        <p:txBody>
          <a:bodyPr/>
          <a:lstStyle/>
          <a:p>
            <a:pPr lvl="1"/>
            <a:r>
              <a:rPr lang="en-US" dirty="0"/>
              <a:t>To run a Saved Search, select the Search (from the Saved Searches node), right click and choose Run Search.  The most current data matching the search criteria will be returned.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75B8B-FC3D-5D6B-5907-A529F922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0818EC4C-D352-67DF-6748-0F8B6E683638}"/>
              </a:ext>
            </a:extLst>
          </p:cNvPr>
          <p:cNvSpPr/>
          <p:nvPr/>
        </p:nvSpPr>
        <p:spPr>
          <a:xfrm>
            <a:off x="1719031" y="2783767"/>
            <a:ext cx="6856476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2225">
            <a:solidFill>
              <a:srgbClr val="4392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B39A4B-69CE-A93F-13E1-B719644DF7DC}"/>
              </a:ext>
            </a:extLst>
          </p:cNvPr>
          <p:cNvSpPr/>
          <p:nvPr/>
        </p:nvSpPr>
        <p:spPr>
          <a:xfrm>
            <a:off x="1784633" y="3068515"/>
            <a:ext cx="1247670" cy="318190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E417FE-AC98-3FEB-CDC1-9C2DDDC14301}"/>
              </a:ext>
            </a:extLst>
          </p:cNvPr>
          <p:cNvSpPr/>
          <p:nvPr/>
        </p:nvSpPr>
        <p:spPr>
          <a:xfrm>
            <a:off x="3481336" y="3581936"/>
            <a:ext cx="1247670" cy="506600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EEFF6-F38F-36DD-5769-AB6C7E841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5E7BF2F1-DF48-4D7B-0339-463008EF9598}"/>
              </a:ext>
            </a:extLst>
          </p:cNvPr>
          <p:cNvSpPr/>
          <p:nvPr/>
        </p:nvSpPr>
        <p:spPr>
          <a:xfrm>
            <a:off x="1811232" y="2311907"/>
            <a:ext cx="6855471" cy="34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3886BF-7713-CD79-A243-E4D00FD3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Search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693ED-90F5-2C31-CB7C-361EAFA2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979714"/>
            <a:ext cx="10163175" cy="577781"/>
          </a:xfrm>
        </p:spPr>
        <p:txBody>
          <a:bodyPr/>
          <a:lstStyle/>
          <a:p>
            <a:pPr lvl="1"/>
            <a:r>
              <a:rPr lang="en-US" dirty="0"/>
              <a:t>The results of a Fulltext Search or Advanced Search can be exported and saved as an Excel file.  From the Tools menu, select Export to CSV and save the file.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16FCF-0173-25FA-C196-749DD6A0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C35953-1FA0-2225-2D63-6A2C3BC1287F}"/>
              </a:ext>
            </a:extLst>
          </p:cNvPr>
          <p:cNvSpPr/>
          <p:nvPr/>
        </p:nvSpPr>
        <p:spPr>
          <a:xfrm>
            <a:off x="5301343" y="2509041"/>
            <a:ext cx="985158" cy="318190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B0A7E-FB37-001C-4516-9B8E940D7E18}"/>
              </a:ext>
            </a:extLst>
          </p:cNvPr>
          <p:cNvSpPr/>
          <p:nvPr/>
        </p:nvSpPr>
        <p:spPr>
          <a:xfrm>
            <a:off x="5500687" y="4301117"/>
            <a:ext cx="1247670" cy="318191"/>
          </a:xfrm>
          <a:prstGeom prst="rect">
            <a:avLst/>
          </a:prstGeom>
          <a:noFill/>
          <a:ln w="57150">
            <a:solidFill>
              <a:srgbClr val="439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00929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1336</TotalTime>
  <Words>401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Sons Condensed Extrabold</vt:lpstr>
      <vt:lpstr>Arial</vt:lpstr>
      <vt:lpstr>Inter</vt:lpstr>
      <vt:lpstr>GE Vernova</vt:lpstr>
      <vt:lpstr>Documentum training Searching</vt:lpstr>
      <vt:lpstr>Active Workspace Search</vt:lpstr>
      <vt:lpstr>Fulltext Search</vt:lpstr>
      <vt:lpstr>Advanced Search</vt:lpstr>
      <vt:lpstr>Advanced Search</vt:lpstr>
      <vt:lpstr>Advanced Search</vt:lpstr>
      <vt:lpstr>Save a Search</vt:lpstr>
      <vt:lpstr>Run a Saved Search</vt:lpstr>
      <vt:lpstr>Export Search Results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Vernova, GCCH)</cp:lastModifiedBy>
  <cp:revision>31</cp:revision>
  <dcterms:created xsi:type="dcterms:W3CDTF">2024-03-07T04:01:35Z</dcterms:created>
  <dcterms:modified xsi:type="dcterms:W3CDTF">2026-01-19T20:44:58Z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