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7"/>
  </p:notesMasterIdLst>
  <p:handoutMasterIdLst>
    <p:handoutMasterId r:id="rId18"/>
  </p:handoutMasterIdLst>
  <p:sldIdLst>
    <p:sldId id="374" r:id="rId5"/>
    <p:sldId id="282" r:id="rId6"/>
    <p:sldId id="378" r:id="rId7"/>
    <p:sldId id="379" r:id="rId8"/>
    <p:sldId id="380" r:id="rId9"/>
    <p:sldId id="381" r:id="rId10"/>
    <p:sldId id="382" r:id="rId11"/>
    <p:sldId id="383" r:id="rId12"/>
    <p:sldId id="384" r:id="rId13"/>
    <p:sldId id="386" r:id="rId14"/>
    <p:sldId id="377" r:id="rId15"/>
    <p:sldId id="370" r:id="rId16"/>
  </p:sldIdLst>
  <p:sldSz cx="12192000" cy="6858000"/>
  <p:notesSz cx="6858000" cy="9144000"/>
  <p:embeddedFontLst>
    <p:embeddedFont>
      <p:font typeface="Gill Sans MT" panose="020B0502020104020203" pitchFamily="34" charset="0"/>
      <p:regular r:id="rId19"/>
      <p:bold r:id="rId20"/>
      <p:italic r:id="rId21"/>
      <p:boldItalic r:id="rId22"/>
    </p:embeddedFont>
    <p:embeddedFont>
      <p:font typeface="Inter" panose="020B0502030000000004" pitchFamily="34" charset="0"/>
      <p:regular r:id="rId23"/>
      <p:bold r:id="rId24"/>
      <p:italic r:id="rId25"/>
      <p:boldItalic r:id="rId26"/>
    </p:embeddedFont>
    <p:embeddedFont>
      <p:font typeface="Sons Condensed Extrabold" panose="02060906060206060203" pitchFamily="18"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859" autoAdjust="0"/>
  </p:normalViewPr>
  <p:slideViewPr>
    <p:cSldViewPr snapToGrid="0" snapToObjects="1" showGuides="1">
      <p:cViewPr varScale="1">
        <p:scale>
          <a:sx n="92" d="100"/>
          <a:sy n="92" d="100"/>
        </p:scale>
        <p:origin x="48" y="89"/>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erich, Michele (GE Vernova, GCCH)" userId="e56af899-7954-4dd1-95b1-388c88a76a86" providerId="ADAL" clId="{0320AE63-2CD1-4398-AD8E-3E1994DADF2C}"/>
    <pc:docChg chg="custSel modSld">
      <pc:chgData name="Diederich, Michele (GE Vernova, GCCH)" userId="e56af899-7954-4dd1-95b1-388c88a76a86" providerId="ADAL" clId="{0320AE63-2CD1-4398-AD8E-3E1994DADF2C}" dt="2026-01-19T20:44:04.776" v="11" actId="20577"/>
      <pc:docMkLst>
        <pc:docMk/>
      </pc:docMkLst>
      <pc:sldChg chg="modSp mod">
        <pc:chgData name="Diederich, Michele (GE Vernova, GCCH)" userId="e56af899-7954-4dd1-95b1-388c88a76a86" providerId="ADAL" clId="{0320AE63-2CD1-4398-AD8E-3E1994DADF2C}" dt="2026-01-19T20:44:04.776" v="11" actId="20577"/>
        <pc:sldMkLst>
          <pc:docMk/>
          <pc:sldMk cId="2802947472" sldId="374"/>
        </pc:sldMkLst>
        <pc:spChg chg="mod">
          <ac:chgData name="Diederich, Michele (GE Vernova, GCCH)" userId="e56af899-7954-4dd1-95b1-388c88a76a86" providerId="ADAL" clId="{0320AE63-2CD1-4398-AD8E-3E1994DADF2C}" dt="2026-01-19T20:44:04.776" v="11" actId="20577"/>
          <ac:spMkLst>
            <pc:docMk/>
            <pc:sldMk cId="2802947472" sldId="374"/>
            <ac:spMk id="2" creationId="{F907B859-680C-9513-7DE4-F934E7DCFF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1/19/2026</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1/19/2026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315CC19-F3A1-8960-1156-60ECE6793AE8}"/>
              </a:ext>
            </a:extLst>
          </p:cNvPr>
          <p:cNvPicPr>
            <a:picLocks noChangeAspect="1"/>
          </p:cNvPicPr>
          <p:nvPr userDrawn="1"/>
        </p:nvPicPr>
        <p:blipFill>
          <a:blip r:embed="rId2"/>
          <a:stretch>
            <a:fillRect/>
          </a:stretch>
        </p:blipFill>
        <p:spPr>
          <a:xfrm>
            <a:off x="365795" y="338776"/>
            <a:ext cx="2297206" cy="930722"/>
          </a:xfrm>
          <a:prstGeom prst="rect">
            <a:avLst/>
          </a:prstGeom>
        </p:spPr>
      </p:pic>
      <p:sp>
        <p:nvSpPr>
          <p:cNvPr id="8" name="Footer Placeholder 4">
            <a:extLst>
              <a:ext uri="{FF2B5EF4-FFF2-40B4-BE49-F238E27FC236}">
                <a16:creationId xmlns:a16="http://schemas.microsoft.com/office/drawing/2014/main" id="{23C8EEFB-B47B-0A24-511C-CF92FD794501}"/>
              </a:ext>
            </a:extLst>
          </p:cNvPr>
          <p:cNvSpPr>
            <a:spLocks noGrp="1"/>
          </p:cNvSpPr>
          <p:nvPr>
            <p:ph type="ftr" sz="quarter" idx="4294967295"/>
          </p:nvPr>
        </p:nvSpPr>
        <p:spPr>
          <a:xfrm>
            <a:off x="596771" y="6256739"/>
            <a:ext cx="4381500" cy="430887"/>
          </a:xfrm>
          <a:prstGeom prst="rect">
            <a:avLst/>
          </a:prstGeom>
        </p:spPr>
        <p:txBody>
          <a:bodyPr vert="horz" lIns="0" tIns="0" rIns="0" bIns="0" rtlCol="0" anchor="t" anchorCtr="0">
            <a:spAutoFit/>
          </a:bodyPr>
          <a:lstStyle>
            <a:lvl1pPr algn="l">
              <a:defRPr sz="700" baseline="0">
                <a:solidFill>
                  <a:schemeClr val="tx2"/>
                </a:solidFill>
                <a:latin typeface="Inter" panose="02000503000000020004" pitchFamily="2" charset="0"/>
              </a:defRPr>
            </a:lvl1pPr>
          </a:lstStyle>
          <a:p>
            <a:pPr marL="7700">
              <a:spcBef>
                <a:spcPts val="39"/>
              </a:spcBef>
              <a:defRPr/>
            </a:pPr>
            <a:r>
              <a:rPr lang="en-US" dirty="0">
                <a:solidFill>
                  <a:schemeClr val="tx1"/>
                </a:solidFill>
                <a:ea typeface="Inter" panose="02000503000000020004" pitchFamily="2" charset="0"/>
              </a:rPr>
              <a:t>© 2025 GE-</a:t>
            </a:r>
            <a:r>
              <a:rPr lang="en-US" dirty="0">
                <a:solidFill>
                  <a:schemeClr val="tx1"/>
                </a:solidFill>
              </a:rPr>
              <a:t>Hitachi Nuclear Energy Americas LLC</a:t>
            </a:r>
            <a:r>
              <a:rPr lang="en-US" dirty="0">
                <a:solidFill>
                  <a:schemeClr val="tx1"/>
                </a:solidFill>
                <a:ea typeface="Inter" panose="02000503000000020004" pitchFamily="2" charset="0"/>
              </a:rPr>
              <a:t>. All rights reserved. </a:t>
            </a:r>
            <a:endParaRPr lang="en-US" kern="0" dirty="0">
              <a:solidFill>
                <a:schemeClr val="tx1"/>
              </a:solidFill>
              <a:ea typeface="Inter" panose="02000503000000020004" pitchFamily="2" charset="0"/>
              <a:cs typeface="Inter" panose="020B0502030000000004" pitchFamily="2" charset="0"/>
            </a:endParaRPr>
          </a:p>
          <a:p>
            <a:pPr marL="7700">
              <a:spcBef>
                <a:spcPts val="39"/>
              </a:spcBef>
              <a:defRPr/>
            </a:pPr>
            <a:r>
              <a:rPr lang="en-US" dirty="0">
                <a:solidFill>
                  <a:schemeClr val="tx1"/>
                </a:solidFill>
              </a:rPr>
              <a:t>GE is a trademark of General Electric Company used under trademark license.</a:t>
            </a:r>
          </a:p>
          <a:p>
            <a:pPr marL="7700">
              <a:spcBef>
                <a:spcPts val="39"/>
              </a:spcBef>
              <a:defRPr/>
            </a:pPr>
            <a:r>
              <a:rPr lang="en-US" sz="700" kern="1200" dirty="0">
                <a:solidFill>
                  <a:srgbClr val="FFFFFF"/>
                </a:solidFill>
              </a:rPr>
              <a:t>HITACHI is a trademark of Hitachi, Ltd. used under trademark license.</a:t>
            </a:r>
          </a:p>
          <a:p>
            <a:pPr marL="7700">
              <a:spcBef>
                <a:spcPts val="39"/>
              </a:spcBef>
              <a:defRPr/>
            </a:pPr>
            <a:endParaRPr lang="en-US" dirty="0">
              <a:solidFill>
                <a:schemeClr val="tx1"/>
              </a:solidFill>
            </a:endParaRPr>
          </a:p>
        </p:txBody>
      </p: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D26A0-8821-F79E-62A6-896B40DA94D8}"/>
              </a:ext>
            </a:extLst>
          </p:cNvPr>
          <p:cNvPicPr>
            <a:picLocks noChangeAspect="1"/>
          </p:cNvPicPr>
          <p:nvPr userDrawn="1"/>
        </p:nvPicPr>
        <p:blipFill>
          <a:blip r:embed="rId2"/>
          <a:stretch>
            <a:fillRect/>
          </a:stretch>
        </p:blipFill>
        <p:spPr>
          <a:xfrm>
            <a:off x="3007617" y="2186586"/>
            <a:ext cx="6157648" cy="2574035"/>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7" name="Picture 6">
            <a:extLst>
              <a:ext uri="{FF2B5EF4-FFF2-40B4-BE49-F238E27FC236}">
                <a16:creationId xmlns:a16="http://schemas.microsoft.com/office/drawing/2014/main" id="{072BDDA0-1BC2-59A8-CA2B-976AD1CB8693}"/>
              </a:ext>
            </a:extLst>
          </p:cNvPr>
          <p:cNvPicPr>
            <a:picLocks noChangeAspect="1"/>
          </p:cNvPicPr>
          <p:nvPr userDrawn="1"/>
        </p:nvPicPr>
        <p:blipFill>
          <a:blip r:embed="rId2"/>
          <a:stretch>
            <a:fillRect/>
          </a:stretch>
        </p:blipFill>
        <p:spPr>
          <a:xfrm>
            <a:off x="10472020" y="224679"/>
            <a:ext cx="1367783" cy="665145"/>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nucleardocumentumsupport@gevernova.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Documentum training</a:t>
            </a:r>
            <a:br>
              <a:rPr lang="en-US"/>
            </a:br>
            <a:r>
              <a:rPr lang="en-US"/>
              <a:t>Issue Form</a:t>
            </a:r>
            <a:endParaRPr lang="en-US" dirty="0"/>
          </a:p>
        </p:txBody>
      </p:sp>
      <p:sp>
        <p:nvSpPr>
          <p:cNvPr id="4" name="Subtitle 3">
            <a:extLst>
              <a:ext uri="{FF2B5EF4-FFF2-40B4-BE49-F238E27FC236}">
                <a16:creationId xmlns:a16="http://schemas.microsoft.com/office/drawing/2014/main" id="{6EF2BFB9-83C4-225B-0C30-B2B304808DF3}"/>
              </a:ext>
            </a:extLst>
          </p:cNvPr>
          <p:cNvSpPr>
            <a:spLocks noGrp="1"/>
          </p:cNvSpPr>
          <p:nvPr>
            <p:ph type="subTitle" idx="1"/>
          </p:nvPr>
        </p:nvSpPr>
        <p:spPr/>
        <p:txBody>
          <a:bodyPr/>
          <a:lstStyle/>
          <a:p>
            <a:r>
              <a:rPr lang="en-US" dirty="0"/>
              <a:t>Michele Diederich</a:t>
            </a:r>
          </a:p>
          <a:p>
            <a:r>
              <a:rPr lang="en-US"/>
              <a:t>July 2025</a:t>
            </a:r>
            <a:endParaRPr lang="en-US" dirty="0"/>
          </a:p>
        </p:txBody>
      </p:sp>
      <p:sp>
        <p:nvSpPr>
          <p:cNvPr id="2" name="Footer Placeholder 4">
            <a:extLst>
              <a:ext uri="{FF2B5EF4-FFF2-40B4-BE49-F238E27FC236}">
                <a16:creationId xmlns:a16="http://schemas.microsoft.com/office/drawing/2014/main" id="{F907B859-680C-9513-7DE4-F934E7DCFFB2}"/>
              </a:ext>
            </a:extLst>
          </p:cNvPr>
          <p:cNvSpPr>
            <a:spLocks noGrp="1"/>
          </p:cNvSpPr>
          <p:nvPr>
            <p:ph type="ftr" sz="quarter" idx="4294967295"/>
          </p:nvPr>
        </p:nvSpPr>
        <p:spPr>
          <a:xfrm>
            <a:off x="596771" y="6256739"/>
            <a:ext cx="4381500" cy="430887"/>
          </a:xfrm>
          <a:prstGeom prst="rect">
            <a:avLst/>
          </a:prstGeom>
        </p:spPr>
        <p:txBody>
          <a:bodyPr vert="horz" lIns="0" tIns="0" rIns="0" bIns="0" rtlCol="0" anchor="t" anchorCtr="0">
            <a:spAutoFit/>
          </a:bodyPr>
          <a:lstStyle>
            <a:lvl1pPr algn="l">
              <a:defRPr sz="700" baseline="0">
                <a:solidFill>
                  <a:schemeClr val="tx2"/>
                </a:solidFill>
                <a:latin typeface="Inter" panose="02000503000000020004" pitchFamily="2" charset="0"/>
              </a:defRPr>
            </a:lvl1pPr>
          </a:lstStyle>
          <a:p>
            <a:pPr marL="7700">
              <a:spcBef>
                <a:spcPts val="39"/>
              </a:spcBef>
              <a:defRPr/>
            </a:pPr>
            <a:r>
              <a:rPr lang="en-US" dirty="0">
                <a:solidFill>
                  <a:schemeClr val="tx1"/>
                </a:solidFill>
                <a:ea typeface="Inter" panose="02000503000000020004" pitchFamily="2" charset="0"/>
              </a:rPr>
              <a:t>© 2025 GE Vernova </a:t>
            </a:r>
            <a:r>
              <a:rPr lang="en-US" dirty="0">
                <a:solidFill>
                  <a:schemeClr val="tx1"/>
                </a:solidFill>
              </a:rPr>
              <a:t>Hitachi Nuclear Energy Americas LLC</a:t>
            </a:r>
            <a:r>
              <a:rPr lang="en-US" dirty="0">
                <a:solidFill>
                  <a:schemeClr val="tx1"/>
                </a:solidFill>
                <a:ea typeface="Inter" panose="02000503000000020004" pitchFamily="2" charset="0"/>
              </a:rPr>
              <a:t>. All rights reserved. </a:t>
            </a:r>
            <a:endParaRPr lang="en-US" kern="0" dirty="0">
              <a:solidFill>
                <a:schemeClr val="tx1"/>
              </a:solidFill>
              <a:ea typeface="Inter" panose="02000503000000020004" pitchFamily="2" charset="0"/>
              <a:cs typeface="Inter" panose="020B0502030000000004" pitchFamily="2" charset="0"/>
            </a:endParaRPr>
          </a:p>
          <a:p>
            <a:pPr marL="7700">
              <a:spcBef>
                <a:spcPts val="39"/>
              </a:spcBef>
              <a:defRPr/>
            </a:pPr>
            <a:r>
              <a:rPr lang="en-US" dirty="0">
                <a:solidFill>
                  <a:schemeClr val="tx1"/>
                </a:solidFill>
              </a:rPr>
              <a:t>GE is a trademark of General Electric Company used under trademark license.</a:t>
            </a:r>
          </a:p>
          <a:p>
            <a:pPr marL="7700">
              <a:spcBef>
                <a:spcPts val="39"/>
              </a:spcBef>
              <a:defRPr/>
            </a:pPr>
            <a:r>
              <a:rPr lang="en-US" sz="700" kern="1200" dirty="0">
                <a:solidFill>
                  <a:srgbClr val="FFFFFF"/>
                </a:solidFill>
              </a:rPr>
              <a:t>HITACHI is a trademark of Hitachi, Ltd. used under trademark license.</a:t>
            </a:r>
          </a:p>
          <a:p>
            <a:pPr marL="7700">
              <a:spcBef>
                <a:spcPts val="39"/>
              </a:spcBef>
              <a:defRPr/>
            </a:pPr>
            <a:endParaRPr lang="en-US" dirty="0">
              <a:solidFill>
                <a:schemeClr val="tx1"/>
              </a:solidFill>
            </a:endParaRPr>
          </a:p>
        </p:txBody>
      </p:sp>
    </p:spTree>
    <p:extLst>
      <p:ext uri="{BB962C8B-B14F-4D97-AF65-F5344CB8AC3E}">
        <p14:creationId xmlns:p14="http://schemas.microsoft.com/office/powerpoint/2010/main" val="280294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55065-9683-BEE2-1282-59F25CA237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7BAD80-21C5-298D-A7E4-90C89BD8571C}"/>
              </a:ext>
            </a:extLst>
          </p:cNvPr>
          <p:cNvSpPr>
            <a:spLocks noGrp="1"/>
          </p:cNvSpPr>
          <p:nvPr>
            <p:ph type="title"/>
          </p:nvPr>
        </p:nvSpPr>
        <p:spPr/>
        <p:txBody>
          <a:bodyPr/>
          <a:lstStyle/>
          <a:p>
            <a:r>
              <a:rPr lang="en-US" dirty="0"/>
              <a:t>Close an Issue Form</a:t>
            </a:r>
          </a:p>
        </p:txBody>
      </p:sp>
      <p:sp>
        <p:nvSpPr>
          <p:cNvPr id="6" name="Content Placeholder 5">
            <a:extLst>
              <a:ext uri="{FF2B5EF4-FFF2-40B4-BE49-F238E27FC236}">
                <a16:creationId xmlns:a16="http://schemas.microsoft.com/office/drawing/2014/main" id="{C9ADA90C-F48E-40E6-2B3A-E4C72C99782B}"/>
              </a:ext>
            </a:extLst>
          </p:cNvPr>
          <p:cNvSpPr>
            <a:spLocks noGrp="1"/>
          </p:cNvSpPr>
          <p:nvPr>
            <p:ph idx="1"/>
          </p:nvPr>
        </p:nvSpPr>
        <p:spPr>
          <a:xfrm>
            <a:off x="419100" y="1371600"/>
            <a:ext cx="10163175" cy="457021"/>
          </a:xfrm>
        </p:spPr>
        <p:txBody>
          <a:bodyPr/>
          <a:lstStyle/>
          <a:p>
            <a:pPr lvl="1"/>
            <a:r>
              <a:rPr lang="en-US" dirty="0"/>
              <a:t>When the Issue Form is closed, the Creator, Issue Owner and Reviewers will receive an email notification.  The Issue Form is now read only in the system and cannot be edited.</a:t>
            </a:r>
          </a:p>
          <a:p>
            <a:pPr lvl="3"/>
            <a:endParaRPr lang="en-US" dirty="0"/>
          </a:p>
        </p:txBody>
      </p:sp>
      <p:sp>
        <p:nvSpPr>
          <p:cNvPr id="7" name="Slide Number Placeholder 6">
            <a:extLst>
              <a:ext uri="{FF2B5EF4-FFF2-40B4-BE49-F238E27FC236}">
                <a16:creationId xmlns:a16="http://schemas.microsoft.com/office/drawing/2014/main" id="{D0ABE5E6-034D-371D-E4E6-434D3579EA2D}"/>
              </a:ext>
            </a:extLst>
          </p:cNvPr>
          <p:cNvSpPr>
            <a:spLocks noGrp="1"/>
          </p:cNvSpPr>
          <p:nvPr>
            <p:ph type="sldNum" sz="quarter" idx="12"/>
          </p:nvPr>
        </p:nvSpPr>
        <p:spPr/>
        <p:txBody>
          <a:bodyPr/>
          <a:lstStyle/>
          <a:p>
            <a:fld id="{7A7A97EF-C944-4447-B862-B593E9B4A0FF}" type="slidenum">
              <a:rPr lang="en-US" smtClean="0"/>
              <a:pPr/>
              <a:t>10</a:t>
            </a:fld>
            <a:endParaRPr lang="en-US" dirty="0"/>
          </a:p>
        </p:txBody>
      </p:sp>
      <p:sp>
        <p:nvSpPr>
          <p:cNvPr id="2" name="object 8">
            <a:extLst>
              <a:ext uri="{FF2B5EF4-FFF2-40B4-BE49-F238E27FC236}">
                <a16:creationId xmlns:a16="http://schemas.microsoft.com/office/drawing/2014/main" id="{DA097485-908C-57BC-3E13-28975A3470A5}"/>
              </a:ext>
            </a:extLst>
          </p:cNvPr>
          <p:cNvSpPr/>
          <p:nvPr/>
        </p:nvSpPr>
        <p:spPr>
          <a:xfrm>
            <a:off x="3273078" y="2398778"/>
            <a:ext cx="3962400" cy="3704843"/>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3" name="object 9">
            <a:extLst>
              <a:ext uri="{FF2B5EF4-FFF2-40B4-BE49-F238E27FC236}">
                <a16:creationId xmlns:a16="http://schemas.microsoft.com/office/drawing/2014/main" id="{E08872D2-C918-6AEE-B0B4-5D0B6FDB68CF}"/>
              </a:ext>
            </a:extLst>
          </p:cNvPr>
          <p:cNvSpPr/>
          <p:nvPr/>
        </p:nvSpPr>
        <p:spPr>
          <a:xfrm>
            <a:off x="3273078" y="2380489"/>
            <a:ext cx="3982218" cy="3741420"/>
          </a:xfrm>
          <a:custGeom>
            <a:avLst/>
            <a:gdLst/>
            <a:ahLst/>
            <a:cxnLst/>
            <a:rect l="l" t="t" r="r" b="b"/>
            <a:pathLst>
              <a:path w="3982218" h="3741420">
                <a:moveTo>
                  <a:pt x="0" y="9144"/>
                </a:moveTo>
                <a:lnTo>
                  <a:pt x="3962406" y="9144"/>
                </a:lnTo>
                <a:lnTo>
                  <a:pt x="3973074" y="18288"/>
                </a:lnTo>
                <a:lnTo>
                  <a:pt x="3973074" y="3723132"/>
                </a:lnTo>
                <a:lnTo>
                  <a:pt x="3982218" y="3741420"/>
                </a:lnTo>
                <a:lnTo>
                  <a:pt x="3982218" y="0"/>
                </a:lnTo>
                <a:lnTo>
                  <a:pt x="0" y="9144"/>
                </a:lnTo>
                <a:close/>
              </a:path>
            </a:pathLst>
          </a:custGeom>
          <a:solidFill>
            <a:srgbClr val="B1B1B1"/>
          </a:solidFill>
        </p:spPr>
        <p:txBody>
          <a:bodyPr wrap="square" lIns="0" tIns="0" rIns="0" bIns="0" rtlCol="0">
            <a:noAutofit/>
          </a:bodyPr>
          <a:lstStyle/>
          <a:p>
            <a:endParaRPr/>
          </a:p>
        </p:txBody>
      </p:sp>
      <p:sp>
        <p:nvSpPr>
          <p:cNvPr id="5" name="object 10">
            <a:extLst>
              <a:ext uri="{FF2B5EF4-FFF2-40B4-BE49-F238E27FC236}">
                <a16:creationId xmlns:a16="http://schemas.microsoft.com/office/drawing/2014/main" id="{BAC1867A-B250-F01D-5B27-99A5A232AE3B}"/>
              </a:ext>
            </a:extLst>
          </p:cNvPr>
          <p:cNvSpPr/>
          <p:nvPr/>
        </p:nvSpPr>
        <p:spPr>
          <a:xfrm>
            <a:off x="3254790" y="2380489"/>
            <a:ext cx="4000506" cy="3741420"/>
          </a:xfrm>
          <a:custGeom>
            <a:avLst/>
            <a:gdLst/>
            <a:ahLst/>
            <a:cxnLst/>
            <a:rect l="l" t="t" r="r" b="b"/>
            <a:pathLst>
              <a:path w="4000506" h="3741420">
                <a:moveTo>
                  <a:pt x="0" y="3741420"/>
                </a:moveTo>
                <a:lnTo>
                  <a:pt x="4000506" y="3741420"/>
                </a:lnTo>
                <a:lnTo>
                  <a:pt x="3991362" y="3723132"/>
                </a:lnTo>
                <a:lnTo>
                  <a:pt x="3991362" y="18288"/>
                </a:lnTo>
                <a:lnTo>
                  <a:pt x="3980694" y="9144"/>
                </a:lnTo>
                <a:lnTo>
                  <a:pt x="18287" y="9144"/>
                </a:lnTo>
                <a:lnTo>
                  <a:pt x="4000506" y="0"/>
                </a:lnTo>
                <a:lnTo>
                  <a:pt x="0" y="0"/>
                </a:lnTo>
                <a:lnTo>
                  <a:pt x="0" y="3741420"/>
                </a:lnTo>
                <a:lnTo>
                  <a:pt x="9143" y="18288"/>
                </a:lnTo>
                <a:lnTo>
                  <a:pt x="3980694" y="18287"/>
                </a:lnTo>
                <a:lnTo>
                  <a:pt x="3980694" y="3732276"/>
                </a:lnTo>
                <a:lnTo>
                  <a:pt x="18288" y="3732276"/>
                </a:lnTo>
                <a:lnTo>
                  <a:pt x="9144" y="3723132"/>
                </a:lnTo>
                <a:lnTo>
                  <a:pt x="0" y="3741420"/>
                </a:lnTo>
                <a:close/>
              </a:path>
            </a:pathLst>
          </a:custGeom>
          <a:solidFill>
            <a:srgbClr val="B1B1B1"/>
          </a:solidFill>
        </p:spPr>
        <p:txBody>
          <a:bodyPr wrap="square" lIns="0" tIns="0" rIns="0" bIns="0" rtlCol="0">
            <a:noAutofit/>
          </a:bodyPr>
          <a:lstStyle/>
          <a:p>
            <a:endParaRPr/>
          </a:p>
        </p:txBody>
      </p:sp>
      <p:sp>
        <p:nvSpPr>
          <p:cNvPr id="8" name="object 11">
            <a:extLst>
              <a:ext uri="{FF2B5EF4-FFF2-40B4-BE49-F238E27FC236}">
                <a16:creationId xmlns:a16="http://schemas.microsoft.com/office/drawing/2014/main" id="{A178253A-5AF3-5554-B9D5-1153ABE01C96}"/>
              </a:ext>
            </a:extLst>
          </p:cNvPr>
          <p:cNvSpPr/>
          <p:nvPr/>
        </p:nvSpPr>
        <p:spPr>
          <a:xfrm>
            <a:off x="3254790" y="2398777"/>
            <a:ext cx="3980694" cy="3723132"/>
          </a:xfrm>
          <a:custGeom>
            <a:avLst/>
            <a:gdLst/>
            <a:ahLst/>
            <a:cxnLst/>
            <a:rect l="l" t="t" r="r" b="b"/>
            <a:pathLst>
              <a:path w="3980694" h="3723132">
                <a:moveTo>
                  <a:pt x="3980694" y="3713988"/>
                </a:moveTo>
                <a:lnTo>
                  <a:pt x="3980694" y="3704844"/>
                </a:lnTo>
                <a:lnTo>
                  <a:pt x="18288" y="3704844"/>
                </a:lnTo>
                <a:lnTo>
                  <a:pt x="18287" y="0"/>
                </a:lnTo>
                <a:lnTo>
                  <a:pt x="9143" y="0"/>
                </a:lnTo>
                <a:lnTo>
                  <a:pt x="0" y="3723132"/>
                </a:lnTo>
                <a:lnTo>
                  <a:pt x="9143" y="3704844"/>
                </a:lnTo>
                <a:lnTo>
                  <a:pt x="18287" y="3713988"/>
                </a:lnTo>
                <a:lnTo>
                  <a:pt x="3980694" y="3713988"/>
                </a:lnTo>
                <a:close/>
              </a:path>
            </a:pathLst>
          </a:custGeom>
          <a:solidFill>
            <a:srgbClr val="B1B1B1"/>
          </a:solidFill>
        </p:spPr>
        <p:txBody>
          <a:bodyPr wrap="square" lIns="0" tIns="0" rIns="0" bIns="0" rtlCol="0">
            <a:noAutofit/>
          </a:bodyPr>
          <a:lstStyle/>
          <a:p>
            <a:endParaRPr/>
          </a:p>
        </p:txBody>
      </p:sp>
      <p:sp>
        <p:nvSpPr>
          <p:cNvPr id="9" name="object 12">
            <a:extLst>
              <a:ext uri="{FF2B5EF4-FFF2-40B4-BE49-F238E27FC236}">
                <a16:creationId xmlns:a16="http://schemas.microsoft.com/office/drawing/2014/main" id="{4511E235-C241-828D-F5A4-9852B07819F1}"/>
              </a:ext>
            </a:extLst>
          </p:cNvPr>
          <p:cNvSpPr/>
          <p:nvPr/>
        </p:nvSpPr>
        <p:spPr>
          <a:xfrm>
            <a:off x="3654085" y="2474978"/>
            <a:ext cx="3048000" cy="166116"/>
          </a:xfrm>
          <a:custGeom>
            <a:avLst/>
            <a:gdLst/>
            <a:ahLst/>
            <a:cxnLst/>
            <a:rect l="l" t="t" r="r" b="b"/>
            <a:pathLst>
              <a:path w="3048000" h="166116">
                <a:moveTo>
                  <a:pt x="0" y="0"/>
                </a:moveTo>
                <a:lnTo>
                  <a:pt x="0" y="166115"/>
                </a:lnTo>
                <a:lnTo>
                  <a:pt x="3048000" y="166115"/>
                </a:lnTo>
                <a:lnTo>
                  <a:pt x="3048000" y="0"/>
                </a:lnTo>
                <a:lnTo>
                  <a:pt x="0" y="0"/>
                </a:lnTo>
                <a:close/>
              </a:path>
            </a:pathLst>
          </a:custGeom>
          <a:solidFill>
            <a:srgbClr val="FFFFFF"/>
          </a:solidFill>
        </p:spPr>
        <p:txBody>
          <a:bodyPr wrap="square" lIns="0" tIns="0" rIns="0" bIns="0" rtlCol="0">
            <a:noAutofit/>
          </a:bodyPr>
          <a:lstStyle/>
          <a:p>
            <a:endParaRPr/>
          </a:p>
        </p:txBody>
      </p:sp>
      <p:sp>
        <p:nvSpPr>
          <p:cNvPr id="10" name="object 13">
            <a:extLst>
              <a:ext uri="{FF2B5EF4-FFF2-40B4-BE49-F238E27FC236}">
                <a16:creationId xmlns:a16="http://schemas.microsoft.com/office/drawing/2014/main" id="{C1AE04C1-F577-FD00-9C7A-D939063D9092}"/>
              </a:ext>
            </a:extLst>
          </p:cNvPr>
          <p:cNvSpPr/>
          <p:nvPr/>
        </p:nvSpPr>
        <p:spPr>
          <a:xfrm>
            <a:off x="3501685" y="2779778"/>
            <a:ext cx="2743200" cy="152400"/>
          </a:xfrm>
          <a:custGeom>
            <a:avLst/>
            <a:gdLst/>
            <a:ahLst/>
            <a:cxnLst/>
            <a:rect l="l" t="t" r="r" b="b"/>
            <a:pathLst>
              <a:path w="2743200" h="152400">
                <a:moveTo>
                  <a:pt x="0" y="0"/>
                </a:moveTo>
                <a:lnTo>
                  <a:pt x="0" y="152400"/>
                </a:lnTo>
                <a:lnTo>
                  <a:pt x="2743200" y="152399"/>
                </a:lnTo>
                <a:lnTo>
                  <a:pt x="2743200" y="0"/>
                </a:lnTo>
                <a:lnTo>
                  <a:pt x="0" y="0"/>
                </a:lnTo>
                <a:close/>
              </a:path>
            </a:pathLst>
          </a:custGeom>
          <a:solidFill>
            <a:srgbClr val="FFFFFF"/>
          </a:solidFill>
        </p:spPr>
        <p:txBody>
          <a:bodyPr wrap="square" lIns="0" tIns="0" rIns="0" bIns="0" rtlCol="0">
            <a:noAutofit/>
          </a:bodyPr>
          <a:lstStyle/>
          <a:p>
            <a:endParaRPr/>
          </a:p>
        </p:txBody>
      </p:sp>
      <p:sp>
        <p:nvSpPr>
          <p:cNvPr id="11" name="object 14">
            <a:extLst>
              <a:ext uri="{FF2B5EF4-FFF2-40B4-BE49-F238E27FC236}">
                <a16:creationId xmlns:a16="http://schemas.microsoft.com/office/drawing/2014/main" id="{9F3952CB-5ACB-F4FA-A81D-D7FD0434667F}"/>
              </a:ext>
            </a:extLst>
          </p:cNvPr>
          <p:cNvSpPr/>
          <p:nvPr/>
        </p:nvSpPr>
        <p:spPr>
          <a:xfrm>
            <a:off x="4111285" y="3617978"/>
            <a:ext cx="1600199" cy="228600"/>
          </a:xfrm>
          <a:custGeom>
            <a:avLst/>
            <a:gdLst/>
            <a:ahLst/>
            <a:cxnLst/>
            <a:rect l="l" t="t" r="r" b="b"/>
            <a:pathLst>
              <a:path w="1600199" h="228600">
                <a:moveTo>
                  <a:pt x="0" y="0"/>
                </a:moveTo>
                <a:lnTo>
                  <a:pt x="0" y="228600"/>
                </a:lnTo>
                <a:lnTo>
                  <a:pt x="1600199" y="228600"/>
                </a:lnTo>
                <a:lnTo>
                  <a:pt x="1600199" y="0"/>
                </a:lnTo>
                <a:lnTo>
                  <a:pt x="0" y="0"/>
                </a:lnTo>
                <a:close/>
              </a:path>
            </a:pathLst>
          </a:custGeom>
          <a:solidFill>
            <a:srgbClr val="FFFFFF"/>
          </a:solidFill>
        </p:spPr>
        <p:txBody>
          <a:bodyPr wrap="square" lIns="0" tIns="0" rIns="0" bIns="0" rtlCol="0">
            <a:noAutofit/>
          </a:bodyPr>
          <a:lstStyle/>
          <a:p>
            <a:endParaRPr/>
          </a:p>
        </p:txBody>
      </p:sp>
      <p:sp>
        <p:nvSpPr>
          <p:cNvPr id="12" name="object 15">
            <a:extLst>
              <a:ext uri="{FF2B5EF4-FFF2-40B4-BE49-F238E27FC236}">
                <a16:creationId xmlns:a16="http://schemas.microsoft.com/office/drawing/2014/main" id="{A6F46028-046A-56AB-B0D2-138F59B9E7D7}"/>
              </a:ext>
            </a:extLst>
          </p:cNvPr>
          <p:cNvSpPr/>
          <p:nvPr/>
        </p:nvSpPr>
        <p:spPr>
          <a:xfrm>
            <a:off x="3882685" y="4532378"/>
            <a:ext cx="1600199" cy="152400"/>
          </a:xfrm>
          <a:custGeom>
            <a:avLst/>
            <a:gdLst/>
            <a:ahLst/>
            <a:cxnLst/>
            <a:rect l="l" t="t" r="r" b="b"/>
            <a:pathLst>
              <a:path w="1600199" h="152400">
                <a:moveTo>
                  <a:pt x="0" y="0"/>
                </a:moveTo>
                <a:lnTo>
                  <a:pt x="0" y="152400"/>
                </a:lnTo>
                <a:lnTo>
                  <a:pt x="1600199" y="152400"/>
                </a:lnTo>
                <a:lnTo>
                  <a:pt x="1600199" y="0"/>
                </a:lnTo>
                <a:lnTo>
                  <a:pt x="0" y="0"/>
                </a:lnTo>
                <a:close/>
              </a:path>
            </a:pathLst>
          </a:custGeom>
          <a:solidFill>
            <a:srgbClr val="FFFFFF"/>
          </a:solidFill>
        </p:spPr>
        <p:txBody>
          <a:bodyPr wrap="square" lIns="0" tIns="0" rIns="0" bIns="0" rtlCol="0">
            <a:noAutofit/>
          </a:bodyPr>
          <a:lstStyle/>
          <a:p>
            <a:endParaRPr/>
          </a:p>
        </p:txBody>
      </p:sp>
    </p:spTree>
    <p:extLst>
      <p:ext uri="{BB962C8B-B14F-4D97-AF65-F5344CB8AC3E}">
        <p14:creationId xmlns:p14="http://schemas.microsoft.com/office/powerpoint/2010/main" val="296748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Documentum Support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1554209" cy="981075"/>
          </a:xfrm>
        </p:spPr>
        <p:txBody>
          <a:bodyPr/>
          <a:lstStyle/>
          <a:p>
            <a:pPr lvl="1"/>
            <a:r>
              <a:rPr lang="en-US" dirty="0"/>
              <a:t>If you encounter any issues with Documentum, please send an email to: </a:t>
            </a:r>
            <a:r>
              <a:rPr lang="en-US" dirty="0">
                <a:hlinkClick r:id="rId2"/>
              </a:rPr>
              <a:t>nucleardocumentumsupport@gevernova.com</a:t>
            </a:r>
            <a:r>
              <a:rPr lang="en-US" dirty="0"/>
              <a:t>  and include the following information:</a:t>
            </a:r>
          </a:p>
          <a:p>
            <a:pPr lvl="3"/>
            <a:r>
              <a:rPr lang="en-US" dirty="0"/>
              <a:t>Full Name</a:t>
            </a:r>
          </a:p>
          <a:p>
            <a:pPr lvl="3"/>
            <a:r>
              <a:rPr lang="en-US" dirty="0"/>
              <a:t>Email Address</a:t>
            </a:r>
          </a:p>
          <a:p>
            <a:pPr lvl="3"/>
            <a:r>
              <a:rPr lang="en-US" dirty="0"/>
              <a:t>SSO</a:t>
            </a:r>
          </a:p>
          <a:p>
            <a:pPr lvl="3"/>
            <a:r>
              <a:rPr lang="en-US" dirty="0"/>
              <a:t>Project Name</a:t>
            </a:r>
          </a:p>
          <a:p>
            <a:pPr lvl="3"/>
            <a:r>
              <a:rPr lang="en-US" dirty="0"/>
              <a:t>Screen Shot of any Errors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11</a:t>
            </a:fld>
            <a:endParaRPr lang="en-US" dirty="0"/>
          </a:p>
        </p:txBody>
      </p:sp>
    </p:spTree>
    <p:extLst>
      <p:ext uri="{BB962C8B-B14F-4D97-AF65-F5344CB8AC3E}">
        <p14:creationId xmlns:p14="http://schemas.microsoft.com/office/powerpoint/2010/main" val="118503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an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457021"/>
          </a:xfrm>
        </p:spPr>
        <p:txBody>
          <a:bodyPr/>
          <a:lstStyle/>
          <a:p>
            <a:pPr lvl="1"/>
            <a:r>
              <a:rPr lang="en-US" dirty="0"/>
              <a:t>Navigate to the folder in the project where the Issue Form should be created.  From the Collaboration menu, select Workflow Forms &gt; Issue Forms &gt; Create.</a:t>
            </a:r>
          </a:p>
          <a:p>
            <a:pPr lvl="3"/>
            <a:endParaRPr lang="en-US"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2</a:t>
            </a:fld>
            <a:endParaRPr lang="en-US" dirty="0"/>
          </a:p>
        </p:txBody>
      </p:sp>
      <p:sp>
        <p:nvSpPr>
          <p:cNvPr id="2" name="object 9">
            <a:extLst>
              <a:ext uri="{FF2B5EF4-FFF2-40B4-BE49-F238E27FC236}">
                <a16:creationId xmlns:a16="http://schemas.microsoft.com/office/drawing/2014/main" id="{EC089ED9-FEC0-76B9-A52B-78DB717562EC}"/>
              </a:ext>
            </a:extLst>
          </p:cNvPr>
          <p:cNvSpPr/>
          <p:nvPr/>
        </p:nvSpPr>
        <p:spPr>
          <a:xfrm>
            <a:off x="1421140" y="2756915"/>
            <a:ext cx="7924800" cy="2289048"/>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5" name="object 11">
            <a:extLst>
              <a:ext uri="{FF2B5EF4-FFF2-40B4-BE49-F238E27FC236}">
                <a16:creationId xmlns:a16="http://schemas.microsoft.com/office/drawing/2014/main" id="{06D5D0FA-840A-B61E-78C6-F4F065F3A970}"/>
              </a:ext>
            </a:extLst>
          </p:cNvPr>
          <p:cNvSpPr/>
          <p:nvPr/>
        </p:nvSpPr>
        <p:spPr>
          <a:xfrm>
            <a:off x="5024498" y="2823971"/>
            <a:ext cx="858012" cy="172212"/>
          </a:xfrm>
          <a:custGeom>
            <a:avLst/>
            <a:gdLst/>
            <a:ahLst/>
            <a:cxnLst/>
            <a:rect l="l" t="t" r="r" b="b"/>
            <a:pathLst>
              <a:path w="858012" h="172212">
                <a:moveTo>
                  <a:pt x="9144" y="0"/>
                </a:moveTo>
                <a:lnTo>
                  <a:pt x="4572" y="0"/>
                </a:lnTo>
                <a:lnTo>
                  <a:pt x="0" y="4571"/>
                </a:lnTo>
                <a:lnTo>
                  <a:pt x="0" y="161544"/>
                </a:lnTo>
                <a:lnTo>
                  <a:pt x="9144" y="19812"/>
                </a:lnTo>
                <a:lnTo>
                  <a:pt x="838199" y="19811"/>
                </a:lnTo>
                <a:lnTo>
                  <a:pt x="838200" y="161544"/>
                </a:lnTo>
                <a:lnTo>
                  <a:pt x="0" y="167639"/>
                </a:lnTo>
                <a:lnTo>
                  <a:pt x="4572" y="172212"/>
                </a:lnTo>
                <a:lnTo>
                  <a:pt x="853439" y="172212"/>
                </a:lnTo>
                <a:lnTo>
                  <a:pt x="858012" y="167639"/>
                </a:lnTo>
                <a:lnTo>
                  <a:pt x="858012" y="161544"/>
                </a:lnTo>
                <a:lnTo>
                  <a:pt x="847344" y="152400"/>
                </a:lnTo>
                <a:lnTo>
                  <a:pt x="847344" y="19812"/>
                </a:lnTo>
                <a:lnTo>
                  <a:pt x="838200" y="9143"/>
                </a:lnTo>
                <a:lnTo>
                  <a:pt x="19812" y="9143"/>
                </a:lnTo>
                <a:lnTo>
                  <a:pt x="858012" y="9143"/>
                </a:lnTo>
                <a:lnTo>
                  <a:pt x="858012" y="4571"/>
                </a:lnTo>
                <a:lnTo>
                  <a:pt x="853439" y="0"/>
                </a:lnTo>
                <a:lnTo>
                  <a:pt x="9144" y="0"/>
                </a:lnTo>
                <a:close/>
              </a:path>
            </a:pathLst>
          </a:custGeom>
          <a:solidFill>
            <a:srgbClr val="FF0000"/>
          </a:solidFill>
          <a:ln w="22225">
            <a:solidFill>
              <a:srgbClr val="439297"/>
            </a:solidFill>
          </a:ln>
        </p:spPr>
        <p:txBody>
          <a:bodyPr wrap="square" lIns="0" tIns="0" rIns="0" bIns="0" rtlCol="0">
            <a:noAutofit/>
          </a:bodyPr>
          <a:lstStyle/>
          <a:p>
            <a:endParaRPr/>
          </a:p>
        </p:txBody>
      </p:sp>
      <p:sp>
        <p:nvSpPr>
          <p:cNvPr id="8" name="object 12">
            <a:extLst>
              <a:ext uri="{FF2B5EF4-FFF2-40B4-BE49-F238E27FC236}">
                <a16:creationId xmlns:a16="http://schemas.microsoft.com/office/drawing/2014/main" id="{3ABF0257-6927-E08A-1F77-12FDC32B871D}"/>
              </a:ext>
            </a:extLst>
          </p:cNvPr>
          <p:cNvSpPr/>
          <p:nvPr/>
        </p:nvSpPr>
        <p:spPr>
          <a:xfrm>
            <a:off x="5024498" y="2976371"/>
            <a:ext cx="838200" cy="15239"/>
          </a:xfrm>
          <a:custGeom>
            <a:avLst/>
            <a:gdLst/>
            <a:ahLst/>
            <a:cxnLst/>
            <a:rect l="l" t="t" r="r" b="b"/>
            <a:pathLst>
              <a:path w="838200" h="15239">
                <a:moveTo>
                  <a:pt x="19812" y="9143"/>
                </a:moveTo>
                <a:lnTo>
                  <a:pt x="9144" y="0"/>
                </a:lnTo>
                <a:lnTo>
                  <a:pt x="0" y="9143"/>
                </a:lnTo>
                <a:lnTo>
                  <a:pt x="0" y="15239"/>
                </a:lnTo>
                <a:lnTo>
                  <a:pt x="838200" y="9143"/>
                </a:lnTo>
                <a:lnTo>
                  <a:pt x="19812" y="9143"/>
                </a:lnTo>
                <a:close/>
              </a:path>
            </a:pathLst>
          </a:custGeom>
          <a:solidFill>
            <a:srgbClr val="FF0000"/>
          </a:solidFill>
          <a:ln w="22225">
            <a:solidFill>
              <a:srgbClr val="439297"/>
            </a:solidFill>
          </a:ln>
        </p:spPr>
        <p:txBody>
          <a:bodyPr wrap="square" lIns="0" tIns="0" rIns="0" bIns="0" rtlCol="0">
            <a:noAutofit/>
          </a:bodyPr>
          <a:lstStyle/>
          <a:p>
            <a:endParaRPr/>
          </a:p>
        </p:txBody>
      </p:sp>
      <p:sp>
        <p:nvSpPr>
          <p:cNvPr id="9" name="object 13">
            <a:extLst>
              <a:ext uri="{FF2B5EF4-FFF2-40B4-BE49-F238E27FC236}">
                <a16:creationId xmlns:a16="http://schemas.microsoft.com/office/drawing/2014/main" id="{DF296275-D46B-456A-915F-4F9E82F2DDB4}"/>
              </a:ext>
            </a:extLst>
          </p:cNvPr>
          <p:cNvSpPr/>
          <p:nvPr/>
        </p:nvSpPr>
        <p:spPr>
          <a:xfrm>
            <a:off x="5024498" y="2843783"/>
            <a:ext cx="838200" cy="141731"/>
          </a:xfrm>
          <a:custGeom>
            <a:avLst/>
            <a:gdLst/>
            <a:ahLst/>
            <a:cxnLst/>
            <a:rect l="l" t="t" r="r" b="b"/>
            <a:pathLst>
              <a:path w="838200" h="141731">
                <a:moveTo>
                  <a:pt x="838200" y="141731"/>
                </a:moveTo>
                <a:lnTo>
                  <a:pt x="838199" y="132587"/>
                </a:lnTo>
                <a:lnTo>
                  <a:pt x="19812" y="132588"/>
                </a:lnTo>
                <a:lnTo>
                  <a:pt x="19812" y="0"/>
                </a:lnTo>
                <a:lnTo>
                  <a:pt x="9144" y="0"/>
                </a:lnTo>
                <a:lnTo>
                  <a:pt x="0" y="141731"/>
                </a:lnTo>
                <a:lnTo>
                  <a:pt x="9144" y="132587"/>
                </a:lnTo>
                <a:lnTo>
                  <a:pt x="19812" y="141731"/>
                </a:lnTo>
                <a:lnTo>
                  <a:pt x="838200" y="141731"/>
                </a:lnTo>
                <a:close/>
              </a:path>
            </a:pathLst>
          </a:custGeom>
          <a:solidFill>
            <a:srgbClr val="FF0000"/>
          </a:solidFill>
          <a:ln w="22225">
            <a:solidFill>
              <a:srgbClr val="439297"/>
            </a:solidFill>
          </a:ln>
        </p:spPr>
        <p:txBody>
          <a:bodyPr wrap="square" lIns="0" tIns="0" rIns="0" bIns="0" rtlCol="0">
            <a:noAutofit/>
          </a:bodyPr>
          <a:lstStyle/>
          <a:p>
            <a:endParaRPr/>
          </a:p>
        </p:txBody>
      </p:sp>
      <p:sp>
        <p:nvSpPr>
          <p:cNvPr id="12" name="object 14">
            <a:extLst>
              <a:ext uri="{FF2B5EF4-FFF2-40B4-BE49-F238E27FC236}">
                <a16:creationId xmlns:a16="http://schemas.microsoft.com/office/drawing/2014/main" id="{533DB0D0-25DE-DA59-1088-D96D2EE1DDF1}"/>
              </a:ext>
            </a:extLst>
          </p:cNvPr>
          <p:cNvSpPr/>
          <p:nvPr/>
        </p:nvSpPr>
        <p:spPr>
          <a:xfrm>
            <a:off x="5044310" y="2833116"/>
            <a:ext cx="838200" cy="152400"/>
          </a:xfrm>
          <a:custGeom>
            <a:avLst/>
            <a:gdLst/>
            <a:ahLst/>
            <a:cxnLst/>
            <a:rect l="l" t="t" r="r" b="b"/>
            <a:pathLst>
              <a:path w="838200" h="152400">
                <a:moveTo>
                  <a:pt x="0" y="0"/>
                </a:moveTo>
                <a:lnTo>
                  <a:pt x="818388" y="0"/>
                </a:lnTo>
                <a:lnTo>
                  <a:pt x="827532" y="10667"/>
                </a:lnTo>
                <a:lnTo>
                  <a:pt x="827532" y="143255"/>
                </a:lnTo>
                <a:lnTo>
                  <a:pt x="838200" y="152399"/>
                </a:lnTo>
                <a:lnTo>
                  <a:pt x="838200" y="0"/>
                </a:lnTo>
                <a:lnTo>
                  <a:pt x="0" y="0"/>
                </a:lnTo>
                <a:close/>
              </a:path>
            </a:pathLst>
          </a:custGeom>
          <a:solidFill>
            <a:srgbClr val="FF0000"/>
          </a:solidFill>
          <a:ln w="22225">
            <a:solidFill>
              <a:srgbClr val="439297"/>
            </a:solidFill>
          </a:ln>
        </p:spPr>
        <p:txBody>
          <a:bodyPr wrap="square" lIns="0" tIns="0" rIns="0" bIns="0" rtlCol="0">
            <a:noAutofit/>
          </a:bodyPr>
          <a:lstStyle/>
          <a:p>
            <a:endParaRPr/>
          </a:p>
        </p:txBody>
      </p:sp>
      <p:sp>
        <p:nvSpPr>
          <p:cNvPr id="13" name="object 15">
            <a:extLst>
              <a:ext uri="{FF2B5EF4-FFF2-40B4-BE49-F238E27FC236}">
                <a16:creationId xmlns:a16="http://schemas.microsoft.com/office/drawing/2014/main" id="{84742775-F9D5-C01F-DD63-85F4BFF17124}"/>
              </a:ext>
            </a:extLst>
          </p:cNvPr>
          <p:cNvSpPr/>
          <p:nvPr/>
        </p:nvSpPr>
        <p:spPr>
          <a:xfrm>
            <a:off x="4919342" y="3585971"/>
            <a:ext cx="1420367" cy="172212"/>
          </a:xfrm>
          <a:custGeom>
            <a:avLst/>
            <a:gdLst/>
            <a:ahLst/>
            <a:cxnLst/>
            <a:rect l="l" t="t" r="r" b="b"/>
            <a:pathLst>
              <a:path w="1420367" h="172212">
                <a:moveTo>
                  <a:pt x="10667" y="0"/>
                </a:moveTo>
                <a:lnTo>
                  <a:pt x="4572" y="0"/>
                </a:lnTo>
                <a:lnTo>
                  <a:pt x="0" y="4571"/>
                </a:lnTo>
                <a:lnTo>
                  <a:pt x="0" y="161544"/>
                </a:lnTo>
                <a:lnTo>
                  <a:pt x="10667" y="19812"/>
                </a:lnTo>
                <a:lnTo>
                  <a:pt x="1400556" y="19812"/>
                </a:lnTo>
                <a:lnTo>
                  <a:pt x="1400555" y="161544"/>
                </a:lnTo>
                <a:lnTo>
                  <a:pt x="0" y="167639"/>
                </a:lnTo>
                <a:lnTo>
                  <a:pt x="4572" y="172212"/>
                </a:lnTo>
                <a:lnTo>
                  <a:pt x="1415795" y="172212"/>
                </a:lnTo>
                <a:lnTo>
                  <a:pt x="1420367" y="167639"/>
                </a:lnTo>
                <a:lnTo>
                  <a:pt x="1420367" y="161544"/>
                </a:lnTo>
                <a:lnTo>
                  <a:pt x="1409700" y="152400"/>
                </a:lnTo>
                <a:lnTo>
                  <a:pt x="1409700" y="19812"/>
                </a:lnTo>
                <a:lnTo>
                  <a:pt x="1400555" y="9143"/>
                </a:lnTo>
                <a:lnTo>
                  <a:pt x="19812" y="9143"/>
                </a:lnTo>
                <a:lnTo>
                  <a:pt x="1420367" y="9143"/>
                </a:lnTo>
                <a:lnTo>
                  <a:pt x="1420367" y="4571"/>
                </a:lnTo>
                <a:lnTo>
                  <a:pt x="1415795" y="0"/>
                </a:lnTo>
                <a:lnTo>
                  <a:pt x="10667" y="0"/>
                </a:lnTo>
                <a:close/>
              </a:path>
            </a:pathLst>
          </a:custGeom>
          <a:solidFill>
            <a:srgbClr val="FF0000"/>
          </a:solidFill>
          <a:ln w="22225">
            <a:solidFill>
              <a:srgbClr val="439297"/>
            </a:solidFill>
          </a:ln>
        </p:spPr>
        <p:txBody>
          <a:bodyPr wrap="square" lIns="0" tIns="0" rIns="0" bIns="0" rtlCol="0">
            <a:noAutofit/>
          </a:bodyPr>
          <a:lstStyle/>
          <a:p>
            <a:endParaRPr/>
          </a:p>
        </p:txBody>
      </p:sp>
      <p:sp>
        <p:nvSpPr>
          <p:cNvPr id="14" name="object 16">
            <a:extLst>
              <a:ext uri="{FF2B5EF4-FFF2-40B4-BE49-F238E27FC236}">
                <a16:creationId xmlns:a16="http://schemas.microsoft.com/office/drawing/2014/main" id="{CF1B3AD2-C0B6-7BB4-CA4F-04CE86295C9F}"/>
              </a:ext>
            </a:extLst>
          </p:cNvPr>
          <p:cNvSpPr/>
          <p:nvPr/>
        </p:nvSpPr>
        <p:spPr>
          <a:xfrm>
            <a:off x="4919342" y="3738371"/>
            <a:ext cx="1400555" cy="15239"/>
          </a:xfrm>
          <a:custGeom>
            <a:avLst/>
            <a:gdLst/>
            <a:ahLst/>
            <a:cxnLst/>
            <a:rect l="l" t="t" r="r" b="b"/>
            <a:pathLst>
              <a:path w="1400555" h="15239">
                <a:moveTo>
                  <a:pt x="19812" y="9143"/>
                </a:moveTo>
                <a:lnTo>
                  <a:pt x="10667" y="0"/>
                </a:lnTo>
                <a:lnTo>
                  <a:pt x="0" y="9143"/>
                </a:lnTo>
                <a:lnTo>
                  <a:pt x="0" y="15239"/>
                </a:lnTo>
                <a:lnTo>
                  <a:pt x="1400555" y="9143"/>
                </a:lnTo>
                <a:lnTo>
                  <a:pt x="19812" y="9143"/>
                </a:lnTo>
                <a:close/>
              </a:path>
            </a:pathLst>
          </a:custGeom>
          <a:solidFill>
            <a:srgbClr val="FF0000"/>
          </a:solidFill>
          <a:ln w="22225">
            <a:solidFill>
              <a:srgbClr val="439297"/>
            </a:solidFill>
          </a:ln>
        </p:spPr>
        <p:txBody>
          <a:bodyPr wrap="square" lIns="0" tIns="0" rIns="0" bIns="0" rtlCol="0">
            <a:noAutofit/>
          </a:bodyPr>
          <a:lstStyle/>
          <a:p>
            <a:endParaRPr/>
          </a:p>
        </p:txBody>
      </p:sp>
      <p:sp>
        <p:nvSpPr>
          <p:cNvPr id="15" name="object 17">
            <a:extLst>
              <a:ext uri="{FF2B5EF4-FFF2-40B4-BE49-F238E27FC236}">
                <a16:creationId xmlns:a16="http://schemas.microsoft.com/office/drawing/2014/main" id="{83D3DE1B-07D7-F0AD-4D04-A93618AF9852}"/>
              </a:ext>
            </a:extLst>
          </p:cNvPr>
          <p:cNvSpPr/>
          <p:nvPr/>
        </p:nvSpPr>
        <p:spPr>
          <a:xfrm>
            <a:off x="4919342" y="3605783"/>
            <a:ext cx="1400556" cy="141731"/>
          </a:xfrm>
          <a:custGeom>
            <a:avLst/>
            <a:gdLst/>
            <a:ahLst/>
            <a:cxnLst/>
            <a:rect l="l" t="t" r="r" b="b"/>
            <a:pathLst>
              <a:path w="1400556" h="141731">
                <a:moveTo>
                  <a:pt x="1400555" y="141731"/>
                </a:moveTo>
                <a:lnTo>
                  <a:pt x="1400556" y="132588"/>
                </a:lnTo>
                <a:lnTo>
                  <a:pt x="19812" y="132588"/>
                </a:lnTo>
                <a:lnTo>
                  <a:pt x="19812" y="0"/>
                </a:lnTo>
                <a:lnTo>
                  <a:pt x="10667" y="0"/>
                </a:lnTo>
                <a:lnTo>
                  <a:pt x="0" y="141731"/>
                </a:lnTo>
                <a:lnTo>
                  <a:pt x="10667" y="132587"/>
                </a:lnTo>
                <a:lnTo>
                  <a:pt x="19812" y="141731"/>
                </a:lnTo>
                <a:lnTo>
                  <a:pt x="1400555" y="141731"/>
                </a:lnTo>
                <a:close/>
              </a:path>
            </a:pathLst>
          </a:custGeom>
          <a:solidFill>
            <a:srgbClr val="FF0000"/>
          </a:solidFill>
          <a:ln w="22225">
            <a:solidFill>
              <a:srgbClr val="439297"/>
            </a:solidFill>
          </a:ln>
        </p:spPr>
        <p:txBody>
          <a:bodyPr wrap="square" lIns="0" tIns="0" rIns="0" bIns="0" rtlCol="0">
            <a:noAutofit/>
          </a:bodyPr>
          <a:lstStyle/>
          <a:p>
            <a:endParaRPr/>
          </a:p>
        </p:txBody>
      </p:sp>
      <p:sp>
        <p:nvSpPr>
          <p:cNvPr id="16" name="object 18">
            <a:extLst>
              <a:ext uri="{FF2B5EF4-FFF2-40B4-BE49-F238E27FC236}">
                <a16:creationId xmlns:a16="http://schemas.microsoft.com/office/drawing/2014/main" id="{53D4FAD3-8368-F10C-FFCF-94F40D05FE8F}"/>
              </a:ext>
            </a:extLst>
          </p:cNvPr>
          <p:cNvSpPr/>
          <p:nvPr/>
        </p:nvSpPr>
        <p:spPr>
          <a:xfrm>
            <a:off x="4939154" y="3595116"/>
            <a:ext cx="1400555" cy="152400"/>
          </a:xfrm>
          <a:custGeom>
            <a:avLst/>
            <a:gdLst/>
            <a:ahLst/>
            <a:cxnLst/>
            <a:rect l="l" t="t" r="r" b="b"/>
            <a:pathLst>
              <a:path w="1400555" h="152400">
                <a:moveTo>
                  <a:pt x="0" y="0"/>
                </a:moveTo>
                <a:lnTo>
                  <a:pt x="1380743" y="0"/>
                </a:lnTo>
                <a:lnTo>
                  <a:pt x="1389888" y="10667"/>
                </a:lnTo>
                <a:lnTo>
                  <a:pt x="1389888" y="143255"/>
                </a:lnTo>
                <a:lnTo>
                  <a:pt x="1400555" y="152399"/>
                </a:lnTo>
                <a:lnTo>
                  <a:pt x="1400555" y="0"/>
                </a:lnTo>
                <a:lnTo>
                  <a:pt x="0" y="0"/>
                </a:lnTo>
                <a:close/>
              </a:path>
            </a:pathLst>
          </a:custGeom>
          <a:solidFill>
            <a:srgbClr val="FF0000"/>
          </a:solidFill>
          <a:ln w="22225">
            <a:solidFill>
              <a:srgbClr val="439297"/>
            </a:solidFill>
          </a:ln>
        </p:spPr>
        <p:txBody>
          <a:bodyPr wrap="square" lIns="0" tIns="0" rIns="0" bIns="0" rtlCol="0">
            <a:noAutofit/>
          </a:bodyPr>
          <a:lstStyle/>
          <a:p>
            <a:endParaRPr/>
          </a:p>
        </p:txBody>
      </p:sp>
      <p:sp>
        <p:nvSpPr>
          <p:cNvPr id="22" name="object 24">
            <a:extLst>
              <a:ext uri="{FF2B5EF4-FFF2-40B4-BE49-F238E27FC236}">
                <a16:creationId xmlns:a16="http://schemas.microsoft.com/office/drawing/2014/main" id="{51DA0D3C-DF2C-5296-D529-436204811C24}"/>
              </a:ext>
            </a:extLst>
          </p:cNvPr>
          <p:cNvSpPr/>
          <p:nvPr/>
        </p:nvSpPr>
        <p:spPr>
          <a:xfrm>
            <a:off x="2442842" y="2833116"/>
            <a:ext cx="838200" cy="152400"/>
          </a:xfrm>
          <a:custGeom>
            <a:avLst/>
            <a:gdLst/>
            <a:ahLst/>
            <a:cxnLst/>
            <a:rect l="l" t="t" r="r" b="b"/>
            <a:pathLst>
              <a:path w="838200" h="152400">
                <a:moveTo>
                  <a:pt x="0" y="0"/>
                </a:moveTo>
                <a:lnTo>
                  <a:pt x="0" y="152400"/>
                </a:lnTo>
                <a:lnTo>
                  <a:pt x="838200" y="152400"/>
                </a:lnTo>
                <a:lnTo>
                  <a:pt x="838200" y="0"/>
                </a:lnTo>
                <a:lnTo>
                  <a:pt x="0" y="0"/>
                </a:lnTo>
                <a:close/>
              </a:path>
            </a:pathLst>
          </a:custGeom>
          <a:solidFill>
            <a:srgbClr val="FFFFFF"/>
          </a:solidFill>
          <a:ln w="22225">
            <a:noFill/>
          </a:ln>
        </p:spPr>
        <p:txBody>
          <a:bodyPr wrap="square" lIns="0" tIns="0" rIns="0" bIns="0" rtlCol="0">
            <a:noAutofit/>
          </a:bodyPr>
          <a:lstStyle/>
          <a:p>
            <a:endParaRPr/>
          </a:p>
        </p:txBody>
      </p:sp>
      <p:sp>
        <p:nvSpPr>
          <p:cNvPr id="10" name="Rectangle 9">
            <a:extLst>
              <a:ext uri="{FF2B5EF4-FFF2-40B4-BE49-F238E27FC236}">
                <a16:creationId xmlns:a16="http://schemas.microsoft.com/office/drawing/2014/main" id="{19211417-9365-F253-48F8-54281C5B4D11}"/>
              </a:ext>
            </a:extLst>
          </p:cNvPr>
          <p:cNvSpPr/>
          <p:nvPr/>
        </p:nvSpPr>
        <p:spPr>
          <a:xfrm>
            <a:off x="6154615" y="3949002"/>
            <a:ext cx="3150159" cy="2863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195258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F9954-C103-4EC8-2A11-0BD3C18E50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361FA5-C415-FFF6-86C7-09D5D22C38E2}"/>
              </a:ext>
            </a:extLst>
          </p:cNvPr>
          <p:cNvSpPr>
            <a:spLocks noGrp="1"/>
          </p:cNvSpPr>
          <p:nvPr>
            <p:ph type="title"/>
          </p:nvPr>
        </p:nvSpPr>
        <p:spPr/>
        <p:txBody>
          <a:bodyPr/>
          <a:lstStyle/>
          <a:p>
            <a:r>
              <a:rPr lang="en-US" dirty="0"/>
              <a:t>Create an Issue Form</a:t>
            </a:r>
          </a:p>
        </p:txBody>
      </p:sp>
      <p:sp>
        <p:nvSpPr>
          <p:cNvPr id="6" name="Content Placeholder 5">
            <a:extLst>
              <a:ext uri="{FF2B5EF4-FFF2-40B4-BE49-F238E27FC236}">
                <a16:creationId xmlns:a16="http://schemas.microsoft.com/office/drawing/2014/main" id="{0959D1EF-77EB-B867-12A4-6482D5852167}"/>
              </a:ext>
            </a:extLst>
          </p:cNvPr>
          <p:cNvSpPr>
            <a:spLocks noGrp="1"/>
          </p:cNvSpPr>
          <p:nvPr>
            <p:ph idx="1"/>
          </p:nvPr>
        </p:nvSpPr>
        <p:spPr>
          <a:xfrm>
            <a:off x="419100" y="1371600"/>
            <a:ext cx="10163175" cy="457021"/>
          </a:xfrm>
        </p:spPr>
        <p:txBody>
          <a:bodyPr/>
          <a:lstStyle/>
          <a:p>
            <a:pPr lvl="1"/>
            <a:r>
              <a:rPr lang="en-US" dirty="0"/>
              <a:t>Complete all required fields (marked with a red asterisk) and any optional fields as needed for the business process.  Choose a Company Name from the drop down.  Highlight the user to be the Issue Owner and click Set Issue Owner.  Follow the same process to select Reviewers as needed.  Click Add Files to add attachments (see next slide for details).</a:t>
            </a:r>
          </a:p>
        </p:txBody>
      </p:sp>
      <p:sp>
        <p:nvSpPr>
          <p:cNvPr id="7" name="Slide Number Placeholder 6">
            <a:extLst>
              <a:ext uri="{FF2B5EF4-FFF2-40B4-BE49-F238E27FC236}">
                <a16:creationId xmlns:a16="http://schemas.microsoft.com/office/drawing/2014/main" id="{9905DDBB-FDF7-B188-D4C1-F5368E1C9029}"/>
              </a:ext>
            </a:extLst>
          </p:cNvPr>
          <p:cNvSpPr>
            <a:spLocks noGrp="1"/>
          </p:cNvSpPr>
          <p:nvPr>
            <p:ph type="sldNum" sz="quarter" idx="12"/>
          </p:nvPr>
        </p:nvSpPr>
        <p:spPr/>
        <p:txBody>
          <a:bodyPr/>
          <a:lstStyle/>
          <a:p>
            <a:fld id="{7A7A97EF-C944-4447-B862-B593E9B4A0FF}" type="slidenum">
              <a:rPr lang="en-US" smtClean="0"/>
              <a:pPr/>
              <a:t>3</a:t>
            </a:fld>
            <a:endParaRPr lang="en-US" dirty="0"/>
          </a:p>
        </p:txBody>
      </p:sp>
      <p:sp>
        <p:nvSpPr>
          <p:cNvPr id="2" name="object 10">
            <a:extLst>
              <a:ext uri="{FF2B5EF4-FFF2-40B4-BE49-F238E27FC236}">
                <a16:creationId xmlns:a16="http://schemas.microsoft.com/office/drawing/2014/main" id="{A3DF0D78-12CB-B07E-1F80-F5B740D63C7E}"/>
              </a:ext>
            </a:extLst>
          </p:cNvPr>
          <p:cNvSpPr/>
          <p:nvPr/>
        </p:nvSpPr>
        <p:spPr>
          <a:xfrm>
            <a:off x="3366758" y="2621923"/>
            <a:ext cx="4699938" cy="3816976"/>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dirty="0"/>
          </a:p>
        </p:txBody>
      </p:sp>
      <p:sp>
        <p:nvSpPr>
          <p:cNvPr id="20" name="object 25">
            <a:extLst>
              <a:ext uri="{FF2B5EF4-FFF2-40B4-BE49-F238E27FC236}">
                <a16:creationId xmlns:a16="http://schemas.microsoft.com/office/drawing/2014/main" id="{5211B664-FC20-C926-C5EE-91805CB6ED8A}"/>
              </a:ext>
            </a:extLst>
          </p:cNvPr>
          <p:cNvSpPr/>
          <p:nvPr/>
        </p:nvSpPr>
        <p:spPr>
          <a:xfrm>
            <a:off x="6021382" y="4024440"/>
            <a:ext cx="594360" cy="64008"/>
          </a:xfrm>
          <a:custGeom>
            <a:avLst/>
            <a:gdLst/>
            <a:ahLst/>
            <a:cxnLst/>
            <a:rect l="l" t="t" r="r" b="b"/>
            <a:pathLst>
              <a:path w="594360" h="64008">
                <a:moveTo>
                  <a:pt x="0" y="0"/>
                </a:moveTo>
                <a:lnTo>
                  <a:pt x="0" y="64007"/>
                </a:lnTo>
                <a:lnTo>
                  <a:pt x="594360" y="64007"/>
                </a:lnTo>
                <a:lnTo>
                  <a:pt x="594360" y="0"/>
                </a:lnTo>
                <a:lnTo>
                  <a:pt x="0" y="0"/>
                </a:lnTo>
                <a:close/>
              </a:path>
            </a:pathLst>
          </a:custGeom>
          <a:solidFill>
            <a:srgbClr val="FFFFFF"/>
          </a:solidFill>
        </p:spPr>
        <p:txBody>
          <a:bodyPr wrap="square" lIns="0" tIns="0" rIns="0" bIns="0" rtlCol="0">
            <a:noAutofit/>
          </a:bodyPr>
          <a:lstStyle/>
          <a:p>
            <a:endParaRPr/>
          </a:p>
        </p:txBody>
      </p:sp>
      <p:sp>
        <p:nvSpPr>
          <p:cNvPr id="21" name="object 26">
            <a:extLst>
              <a:ext uri="{FF2B5EF4-FFF2-40B4-BE49-F238E27FC236}">
                <a16:creationId xmlns:a16="http://schemas.microsoft.com/office/drawing/2014/main" id="{807E2C96-A459-8292-C53C-D972E8057961}"/>
              </a:ext>
            </a:extLst>
          </p:cNvPr>
          <p:cNvSpPr/>
          <p:nvPr/>
        </p:nvSpPr>
        <p:spPr>
          <a:xfrm>
            <a:off x="6021382" y="4240848"/>
            <a:ext cx="562356" cy="73151"/>
          </a:xfrm>
          <a:custGeom>
            <a:avLst/>
            <a:gdLst/>
            <a:ahLst/>
            <a:cxnLst/>
            <a:rect l="l" t="t" r="r" b="b"/>
            <a:pathLst>
              <a:path w="562356" h="73151">
                <a:moveTo>
                  <a:pt x="0" y="0"/>
                </a:moveTo>
                <a:lnTo>
                  <a:pt x="0" y="73151"/>
                </a:lnTo>
                <a:lnTo>
                  <a:pt x="562356" y="73151"/>
                </a:lnTo>
                <a:lnTo>
                  <a:pt x="562356" y="0"/>
                </a:lnTo>
                <a:lnTo>
                  <a:pt x="0" y="0"/>
                </a:lnTo>
                <a:close/>
              </a:path>
            </a:pathLst>
          </a:custGeom>
          <a:solidFill>
            <a:srgbClr val="FFFFFF"/>
          </a:solidFill>
        </p:spPr>
        <p:txBody>
          <a:bodyPr wrap="square" lIns="0" tIns="0" rIns="0" bIns="0" rtlCol="0">
            <a:noAutofit/>
          </a:bodyPr>
          <a:lstStyle/>
          <a:p>
            <a:endParaRPr/>
          </a:p>
        </p:txBody>
      </p:sp>
      <p:sp>
        <p:nvSpPr>
          <p:cNvPr id="23" name="Rectangle 22">
            <a:extLst>
              <a:ext uri="{FF2B5EF4-FFF2-40B4-BE49-F238E27FC236}">
                <a16:creationId xmlns:a16="http://schemas.microsoft.com/office/drawing/2014/main" id="{DC9E7F86-F1CB-34F5-C9E7-ED4C5320A0E6}"/>
              </a:ext>
            </a:extLst>
          </p:cNvPr>
          <p:cNvSpPr/>
          <p:nvPr/>
        </p:nvSpPr>
        <p:spPr>
          <a:xfrm>
            <a:off x="3833447" y="3722914"/>
            <a:ext cx="1984550" cy="205991"/>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24" name="Rectangle 23">
            <a:extLst>
              <a:ext uri="{FF2B5EF4-FFF2-40B4-BE49-F238E27FC236}">
                <a16:creationId xmlns:a16="http://schemas.microsoft.com/office/drawing/2014/main" id="{BF22D6FA-3B08-3B2D-2A8E-AD08A74013F6}"/>
              </a:ext>
            </a:extLst>
          </p:cNvPr>
          <p:cNvSpPr/>
          <p:nvPr/>
        </p:nvSpPr>
        <p:spPr>
          <a:xfrm>
            <a:off x="5109587" y="4088448"/>
            <a:ext cx="708410" cy="474041"/>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306531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3E457-4CE9-A11D-D9C6-95F39F12A8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BE3355-476E-49A3-76C6-9265C85B7B08}"/>
              </a:ext>
            </a:extLst>
          </p:cNvPr>
          <p:cNvSpPr>
            <a:spLocks noGrp="1"/>
          </p:cNvSpPr>
          <p:nvPr>
            <p:ph type="title"/>
          </p:nvPr>
        </p:nvSpPr>
        <p:spPr/>
        <p:txBody>
          <a:bodyPr/>
          <a:lstStyle/>
          <a:p>
            <a:r>
              <a:rPr lang="en-US" dirty="0"/>
              <a:t>Create an Issue Form</a:t>
            </a:r>
          </a:p>
        </p:txBody>
      </p:sp>
      <p:sp>
        <p:nvSpPr>
          <p:cNvPr id="6" name="Content Placeholder 5">
            <a:extLst>
              <a:ext uri="{FF2B5EF4-FFF2-40B4-BE49-F238E27FC236}">
                <a16:creationId xmlns:a16="http://schemas.microsoft.com/office/drawing/2014/main" id="{31B8C8A4-10E2-DC3F-1C2C-9A5C536FEC87}"/>
              </a:ext>
            </a:extLst>
          </p:cNvPr>
          <p:cNvSpPr>
            <a:spLocks noGrp="1"/>
          </p:cNvSpPr>
          <p:nvPr>
            <p:ph idx="1"/>
          </p:nvPr>
        </p:nvSpPr>
        <p:spPr>
          <a:xfrm>
            <a:off x="419100" y="1371600"/>
            <a:ext cx="10163175" cy="457021"/>
          </a:xfrm>
        </p:spPr>
        <p:txBody>
          <a:bodyPr/>
          <a:lstStyle/>
          <a:p>
            <a:pPr lvl="1"/>
            <a:r>
              <a:rPr lang="en-US" dirty="0"/>
              <a:t>Select files (must be previously imported to the project) to be added and click OK.  Add comments as needed and click Finish to create the Issue Form.</a:t>
            </a:r>
          </a:p>
          <a:p>
            <a:pPr lvl="3"/>
            <a:endParaRPr lang="en-US" dirty="0"/>
          </a:p>
        </p:txBody>
      </p:sp>
      <p:sp>
        <p:nvSpPr>
          <p:cNvPr id="7" name="Slide Number Placeholder 6">
            <a:extLst>
              <a:ext uri="{FF2B5EF4-FFF2-40B4-BE49-F238E27FC236}">
                <a16:creationId xmlns:a16="http://schemas.microsoft.com/office/drawing/2014/main" id="{E3FDE58B-087D-8E0C-C27C-2CFD73037E6E}"/>
              </a:ext>
            </a:extLst>
          </p:cNvPr>
          <p:cNvSpPr>
            <a:spLocks noGrp="1"/>
          </p:cNvSpPr>
          <p:nvPr>
            <p:ph type="sldNum" sz="quarter" idx="12"/>
          </p:nvPr>
        </p:nvSpPr>
        <p:spPr/>
        <p:txBody>
          <a:bodyPr/>
          <a:lstStyle/>
          <a:p>
            <a:fld id="{7A7A97EF-C944-4447-B862-B593E9B4A0FF}" type="slidenum">
              <a:rPr lang="en-US" smtClean="0"/>
              <a:pPr/>
              <a:t>4</a:t>
            </a:fld>
            <a:endParaRPr lang="en-US" dirty="0"/>
          </a:p>
        </p:txBody>
      </p:sp>
      <p:sp>
        <p:nvSpPr>
          <p:cNvPr id="2" name="object 19">
            <a:extLst>
              <a:ext uri="{FF2B5EF4-FFF2-40B4-BE49-F238E27FC236}">
                <a16:creationId xmlns:a16="http://schemas.microsoft.com/office/drawing/2014/main" id="{62395617-628E-5604-BC45-2338127D084D}"/>
              </a:ext>
            </a:extLst>
          </p:cNvPr>
          <p:cNvSpPr/>
          <p:nvPr/>
        </p:nvSpPr>
        <p:spPr>
          <a:xfrm>
            <a:off x="1516903" y="2520777"/>
            <a:ext cx="3811524" cy="3448812"/>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11" name="object 9">
            <a:extLst>
              <a:ext uri="{FF2B5EF4-FFF2-40B4-BE49-F238E27FC236}">
                <a16:creationId xmlns:a16="http://schemas.microsoft.com/office/drawing/2014/main" id="{BD4E706D-A926-C9AB-C19B-0111BCA03147}"/>
              </a:ext>
            </a:extLst>
          </p:cNvPr>
          <p:cNvSpPr/>
          <p:nvPr/>
        </p:nvSpPr>
        <p:spPr>
          <a:xfrm>
            <a:off x="6141265" y="2520776"/>
            <a:ext cx="3418061" cy="3448813"/>
          </a:xfrm>
          <a:prstGeom prst="rect">
            <a:avLst/>
          </a:prstGeom>
          <a:blipFill>
            <a:blip r:embed="rId3" cstate="print"/>
            <a:stretch>
              <a:fillRect/>
            </a:stretch>
          </a:blipFill>
          <a:ln w="22225">
            <a:solidFill>
              <a:srgbClr val="439297"/>
            </a:solidFill>
          </a:ln>
        </p:spPr>
        <p:txBody>
          <a:bodyPr wrap="square" lIns="0" tIns="0" rIns="0" bIns="0" rtlCol="0">
            <a:noAutofit/>
          </a:bodyPr>
          <a:lstStyle/>
          <a:p>
            <a:endParaRPr/>
          </a:p>
        </p:txBody>
      </p:sp>
      <p:sp>
        <p:nvSpPr>
          <p:cNvPr id="13" name="Rectangle 12">
            <a:extLst>
              <a:ext uri="{FF2B5EF4-FFF2-40B4-BE49-F238E27FC236}">
                <a16:creationId xmlns:a16="http://schemas.microsoft.com/office/drawing/2014/main" id="{9E698A58-6C29-31E8-5D22-B073469DE6B2}"/>
              </a:ext>
            </a:extLst>
          </p:cNvPr>
          <p:cNvSpPr/>
          <p:nvPr/>
        </p:nvSpPr>
        <p:spPr>
          <a:xfrm>
            <a:off x="4846105" y="5685604"/>
            <a:ext cx="482322" cy="3622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4" name="Rectangle 13">
            <a:extLst>
              <a:ext uri="{FF2B5EF4-FFF2-40B4-BE49-F238E27FC236}">
                <a16:creationId xmlns:a16="http://schemas.microsoft.com/office/drawing/2014/main" id="{7C6F2507-E691-E3C1-28FC-06B59EA3232A}"/>
              </a:ext>
            </a:extLst>
          </p:cNvPr>
          <p:cNvSpPr/>
          <p:nvPr/>
        </p:nvSpPr>
        <p:spPr>
          <a:xfrm>
            <a:off x="9139597" y="5656864"/>
            <a:ext cx="482322" cy="3622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207059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CC4F9-41E8-F5FB-F395-4CF6ABEAFA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64BDB0-DAAB-FEAF-7D51-E248D5D9EAFD}"/>
              </a:ext>
            </a:extLst>
          </p:cNvPr>
          <p:cNvSpPr>
            <a:spLocks noGrp="1"/>
          </p:cNvSpPr>
          <p:nvPr>
            <p:ph type="title"/>
          </p:nvPr>
        </p:nvSpPr>
        <p:spPr/>
        <p:txBody>
          <a:bodyPr/>
          <a:lstStyle/>
          <a:p>
            <a:r>
              <a:rPr lang="en-US" dirty="0"/>
              <a:t>Create an Issue Form</a:t>
            </a:r>
          </a:p>
        </p:txBody>
      </p:sp>
      <p:sp>
        <p:nvSpPr>
          <p:cNvPr id="6" name="Content Placeholder 5">
            <a:extLst>
              <a:ext uri="{FF2B5EF4-FFF2-40B4-BE49-F238E27FC236}">
                <a16:creationId xmlns:a16="http://schemas.microsoft.com/office/drawing/2014/main" id="{3DEF8135-D62E-BCD9-943D-53C16C2C87F1}"/>
              </a:ext>
            </a:extLst>
          </p:cNvPr>
          <p:cNvSpPr>
            <a:spLocks noGrp="1"/>
          </p:cNvSpPr>
          <p:nvPr>
            <p:ph idx="1"/>
          </p:nvPr>
        </p:nvSpPr>
        <p:spPr>
          <a:xfrm>
            <a:off x="419100" y="1371600"/>
            <a:ext cx="10163175" cy="457021"/>
          </a:xfrm>
        </p:spPr>
        <p:txBody>
          <a:bodyPr/>
          <a:lstStyle/>
          <a:p>
            <a:pPr lvl="1"/>
            <a:r>
              <a:rPr lang="en-US" dirty="0"/>
              <a:t>The Creator, Issue Owner and Reviewers will receive an email notification.  Users may access the Issue Form from the link in the email or navigate to the form in the project (see next slide).</a:t>
            </a:r>
          </a:p>
          <a:p>
            <a:pPr lvl="3"/>
            <a:endParaRPr lang="en-US" dirty="0"/>
          </a:p>
        </p:txBody>
      </p:sp>
      <p:sp>
        <p:nvSpPr>
          <p:cNvPr id="7" name="Slide Number Placeholder 6">
            <a:extLst>
              <a:ext uri="{FF2B5EF4-FFF2-40B4-BE49-F238E27FC236}">
                <a16:creationId xmlns:a16="http://schemas.microsoft.com/office/drawing/2014/main" id="{817E9538-A3B2-03B4-9FF1-97BE27ABD7E8}"/>
              </a:ext>
            </a:extLst>
          </p:cNvPr>
          <p:cNvSpPr>
            <a:spLocks noGrp="1"/>
          </p:cNvSpPr>
          <p:nvPr>
            <p:ph type="sldNum" sz="quarter" idx="12"/>
          </p:nvPr>
        </p:nvSpPr>
        <p:spPr/>
        <p:txBody>
          <a:bodyPr/>
          <a:lstStyle/>
          <a:p>
            <a:fld id="{7A7A97EF-C944-4447-B862-B593E9B4A0FF}" type="slidenum">
              <a:rPr lang="en-US" smtClean="0"/>
              <a:pPr/>
              <a:t>5</a:t>
            </a:fld>
            <a:endParaRPr lang="en-US" dirty="0"/>
          </a:p>
        </p:txBody>
      </p:sp>
      <p:sp>
        <p:nvSpPr>
          <p:cNvPr id="2" name="object 7">
            <a:extLst>
              <a:ext uri="{FF2B5EF4-FFF2-40B4-BE49-F238E27FC236}">
                <a16:creationId xmlns:a16="http://schemas.microsoft.com/office/drawing/2014/main" id="{DF4F0160-48ED-82C1-8682-425ED95A4717}"/>
              </a:ext>
            </a:extLst>
          </p:cNvPr>
          <p:cNvSpPr/>
          <p:nvPr/>
        </p:nvSpPr>
        <p:spPr>
          <a:xfrm>
            <a:off x="2882665" y="2457659"/>
            <a:ext cx="5093208" cy="3745991"/>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3" name="object 8">
            <a:extLst>
              <a:ext uri="{FF2B5EF4-FFF2-40B4-BE49-F238E27FC236}">
                <a16:creationId xmlns:a16="http://schemas.microsoft.com/office/drawing/2014/main" id="{66B78F54-6EB7-8EEA-3562-FDE3C08392BF}"/>
              </a:ext>
            </a:extLst>
          </p:cNvPr>
          <p:cNvSpPr/>
          <p:nvPr/>
        </p:nvSpPr>
        <p:spPr>
          <a:xfrm>
            <a:off x="2853709" y="2430226"/>
            <a:ext cx="5151126" cy="3802380"/>
          </a:xfrm>
          <a:custGeom>
            <a:avLst/>
            <a:gdLst/>
            <a:ahLst/>
            <a:cxnLst/>
            <a:rect l="l" t="t" r="r" b="b"/>
            <a:pathLst>
              <a:path w="5151126" h="3802380">
                <a:moveTo>
                  <a:pt x="28956" y="13716"/>
                </a:moveTo>
                <a:lnTo>
                  <a:pt x="5122170" y="13715"/>
                </a:lnTo>
                <a:lnTo>
                  <a:pt x="5137410" y="27431"/>
                </a:lnTo>
                <a:lnTo>
                  <a:pt x="5137410" y="3773423"/>
                </a:lnTo>
                <a:lnTo>
                  <a:pt x="5151126" y="3802379"/>
                </a:lnTo>
                <a:lnTo>
                  <a:pt x="5151126" y="0"/>
                </a:lnTo>
                <a:lnTo>
                  <a:pt x="28956" y="13716"/>
                </a:lnTo>
                <a:close/>
              </a:path>
              <a:path w="5151126" h="3802380">
                <a:moveTo>
                  <a:pt x="0" y="3802380"/>
                </a:moveTo>
                <a:lnTo>
                  <a:pt x="5151126" y="3802379"/>
                </a:lnTo>
                <a:lnTo>
                  <a:pt x="5137410" y="3773423"/>
                </a:lnTo>
                <a:lnTo>
                  <a:pt x="5137410" y="27431"/>
                </a:lnTo>
                <a:lnTo>
                  <a:pt x="5122170" y="13715"/>
                </a:lnTo>
                <a:lnTo>
                  <a:pt x="28956" y="13716"/>
                </a:lnTo>
                <a:lnTo>
                  <a:pt x="5151126" y="0"/>
                </a:lnTo>
                <a:lnTo>
                  <a:pt x="0" y="0"/>
                </a:lnTo>
                <a:lnTo>
                  <a:pt x="0" y="3802380"/>
                </a:lnTo>
                <a:lnTo>
                  <a:pt x="13715" y="27432"/>
                </a:lnTo>
                <a:lnTo>
                  <a:pt x="5122170" y="27432"/>
                </a:lnTo>
                <a:lnTo>
                  <a:pt x="5122170" y="3787139"/>
                </a:lnTo>
                <a:lnTo>
                  <a:pt x="28956" y="3787140"/>
                </a:lnTo>
                <a:lnTo>
                  <a:pt x="13716" y="3773424"/>
                </a:lnTo>
                <a:lnTo>
                  <a:pt x="0" y="3802380"/>
                </a:lnTo>
                <a:close/>
              </a:path>
              <a:path w="5151126" h="3802380">
                <a:moveTo>
                  <a:pt x="5122170" y="3787139"/>
                </a:moveTo>
                <a:lnTo>
                  <a:pt x="5122170" y="3773424"/>
                </a:lnTo>
                <a:lnTo>
                  <a:pt x="28956" y="3773424"/>
                </a:lnTo>
                <a:lnTo>
                  <a:pt x="28956" y="27432"/>
                </a:lnTo>
                <a:lnTo>
                  <a:pt x="13715" y="27432"/>
                </a:lnTo>
                <a:lnTo>
                  <a:pt x="0" y="3802380"/>
                </a:lnTo>
                <a:lnTo>
                  <a:pt x="13716" y="3773424"/>
                </a:lnTo>
                <a:lnTo>
                  <a:pt x="28956" y="3787140"/>
                </a:lnTo>
                <a:lnTo>
                  <a:pt x="5122170" y="3787139"/>
                </a:lnTo>
                <a:close/>
              </a:path>
            </a:pathLst>
          </a:custGeom>
          <a:solidFill>
            <a:srgbClr val="B1B1B1"/>
          </a:solidFill>
        </p:spPr>
        <p:txBody>
          <a:bodyPr wrap="square" lIns="0" tIns="0" rIns="0" bIns="0" rtlCol="0">
            <a:noAutofit/>
          </a:bodyPr>
          <a:lstStyle/>
          <a:p>
            <a:endParaRPr/>
          </a:p>
        </p:txBody>
      </p:sp>
      <p:sp>
        <p:nvSpPr>
          <p:cNvPr id="5" name="object 9">
            <a:extLst>
              <a:ext uri="{FF2B5EF4-FFF2-40B4-BE49-F238E27FC236}">
                <a16:creationId xmlns:a16="http://schemas.microsoft.com/office/drawing/2014/main" id="{8711E7A5-E30D-28AD-E429-2CFF516EA5A7}"/>
              </a:ext>
            </a:extLst>
          </p:cNvPr>
          <p:cNvSpPr/>
          <p:nvPr/>
        </p:nvSpPr>
        <p:spPr>
          <a:xfrm>
            <a:off x="3327673" y="2457659"/>
            <a:ext cx="1981200" cy="304800"/>
          </a:xfrm>
          <a:custGeom>
            <a:avLst/>
            <a:gdLst/>
            <a:ahLst/>
            <a:cxnLst/>
            <a:rect l="l" t="t" r="r" b="b"/>
            <a:pathLst>
              <a:path w="1981200" h="304800">
                <a:moveTo>
                  <a:pt x="0" y="0"/>
                </a:moveTo>
                <a:lnTo>
                  <a:pt x="0" y="304800"/>
                </a:lnTo>
                <a:lnTo>
                  <a:pt x="1981200" y="304799"/>
                </a:lnTo>
                <a:lnTo>
                  <a:pt x="1981200" y="0"/>
                </a:lnTo>
                <a:lnTo>
                  <a:pt x="0" y="0"/>
                </a:lnTo>
                <a:close/>
              </a:path>
            </a:pathLst>
          </a:custGeom>
          <a:solidFill>
            <a:srgbClr val="FFFFFF"/>
          </a:solidFill>
        </p:spPr>
        <p:txBody>
          <a:bodyPr wrap="square" lIns="0" tIns="0" rIns="0" bIns="0" rtlCol="0">
            <a:noAutofit/>
          </a:bodyPr>
          <a:lstStyle/>
          <a:p>
            <a:endParaRPr/>
          </a:p>
        </p:txBody>
      </p:sp>
      <p:sp>
        <p:nvSpPr>
          <p:cNvPr id="8" name="object 10">
            <a:extLst>
              <a:ext uri="{FF2B5EF4-FFF2-40B4-BE49-F238E27FC236}">
                <a16:creationId xmlns:a16="http://schemas.microsoft.com/office/drawing/2014/main" id="{530CAF22-C873-663D-9735-F50143ECB73B}"/>
              </a:ext>
            </a:extLst>
          </p:cNvPr>
          <p:cNvSpPr/>
          <p:nvPr/>
        </p:nvSpPr>
        <p:spPr>
          <a:xfrm>
            <a:off x="3556280" y="3372059"/>
            <a:ext cx="1143000" cy="152400"/>
          </a:xfrm>
          <a:custGeom>
            <a:avLst/>
            <a:gdLst/>
            <a:ahLst/>
            <a:cxnLst/>
            <a:rect l="l" t="t" r="r" b="b"/>
            <a:pathLst>
              <a:path w="1143000" h="152400">
                <a:moveTo>
                  <a:pt x="0" y="0"/>
                </a:moveTo>
                <a:lnTo>
                  <a:pt x="0" y="152400"/>
                </a:lnTo>
                <a:lnTo>
                  <a:pt x="1143000" y="152400"/>
                </a:lnTo>
                <a:lnTo>
                  <a:pt x="1143000" y="0"/>
                </a:lnTo>
                <a:lnTo>
                  <a:pt x="0" y="0"/>
                </a:lnTo>
                <a:close/>
              </a:path>
            </a:pathLst>
          </a:custGeom>
          <a:solidFill>
            <a:srgbClr val="FFFFFF"/>
          </a:solidFill>
        </p:spPr>
        <p:txBody>
          <a:bodyPr wrap="square" lIns="0" tIns="0" rIns="0" bIns="0" rtlCol="0">
            <a:noAutofit/>
          </a:bodyPr>
          <a:lstStyle/>
          <a:p>
            <a:endParaRPr/>
          </a:p>
        </p:txBody>
      </p:sp>
      <p:sp>
        <p:nvSpPr>
          <p:cNvPr id="9" name="object 11">
            <a:extLst>
              <a:ext uri="{FF2B5EF4-FFF2-40B4-BE49-F238E27FC236}">
                <a16:creationId xmlns:a16="http://schemas.microsoft.com/office/drawing/2014/main" id="{F373B5B1-0DF8-6AC3-1657-7441964C2F6A}"/>
              </a:ext>
            </a:extLst>
          </p:cNvPr>
          <p:cNvSpPr/>
          <p:nvPr/>
        </p:nvSpPr>
        <p:spPr>
          <a:xfrm>
            <a:off x="3480080" y="3905459"/>
            <a:ext cx="1143000" cy="152400"/>
          </a:xfrm>
          <a:custGeom>
            <a:avLst/>
            <a:gdLst/>
            <a:ahLst/>
            <a:cxnLst/>
            <a:rect l="l" t="t" r="r" b="b"/>
            <a:pathLst>
              <a:path w="1143000" h="152400">
                <a:moveTo>
                  <a:pt x="0" y="0"/>
                </a:moveTo>
                <a:lnTo>
                  <a:pt x="0" y="152400"/>
                </a:lnTo>
                <a:lnTo>
                  <a:pt x="1143000" y="152400"/>
                </a:lnTo>
                <a:lnTo>
                  <a:pt x="1143000" y="0"/>
                </a:lnTo>
                <a:lnTo>
                  <a:pt x="0" y="0"/>
                </a:lnTo>
                <a:close/>
              </a:path>
            </a:pathLst>
          </a:custGeom>
          <a:solidFill>
            <a:srgbClr val="FFFFFF"/>
          </a:solidFill>
        </p:spPr>
        <p:txBody>
          <a:bodyPr wrap="square" lIns="0" tIns="0" rIns="0" bIns="0" rtlCol="0">
            <a:noAutofit/>
          </a:bodyPr>
          <a:lstStyle/>
          <a:p>
            <a:endParaRPr/>
          </a:p>
        </p:txBody>
      </p:sp>
    </p:spTree>
    <p:extLst>
      <p:ext uri="{BB962C8B-B14F-4D97-AF65-F5344CB8AC3E}">
        <p14:creationId xmlns:p14="http://schemas.microsoft.com/office/powerpoint/2010/main" val="313372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BAF7D-EF40-0E77-155B-9C481F4A01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A26B29-65FD-1C2D-AB83-7ECE8F85915D}"/>
              </a:ext>
            </a:extLst>
          </p:cNvPr>
          <p:cNvSpPr>
            <a:spLocks noGrp="1"/>
          </p:cNvSpPr>
          <p:nvPr>
            <p:ph type="title"/>
          </p:nvPr>
        </p:nvSpPr>
        <p:spPr/>
        <p:txBody>
          <a:bodyPr/>
          <a:lstStyle/>
          <a:p>
            <a:r>
              <a:rPr lang="en-US" dirty="0"/>
              <a:t>View an Issue Form</a:t>
            </a:r>
          </a:p>
        </p:txBody>
      </p:sp>
      <p:sp>
        <p:nvSpPr>
          <p:cNvPr id="6" name="Content Placeholder 5">
            <a:extLst>
              <a:ext uri="{FF2B5EF4-FFF2-40B4-BE49-F238E27FC236}">
                <a16:creationId xmlns:a16="http://schemas.microsoft.com/office/drawing/2014/main" id="{1CF55297-AF0A-247B-A84F-C4BB058EE25A}"/>
              </a:ext>
            </a:extLst>
          </p:cNvPr>
          <p:cNvSpPr>
            <a:spLocks noGrp="1"/>
          </p:cNvSpPr>
          <p:nvPr>
            <p:ph idx="1"/>
          </p:nvPr>
        </p:nvSpPr>
        <p:spPr>
          <a:xfrm>
            <a:off x="419100" y="1371600"/>
            <a:ext cx="10163175" cy="457021"/>
          </a:xfrm>
        </p:spPr>
        <p:txBody>
          <a:bodyPr/>
          <a:lstStyle/>
          <a:p>
            <a:pPr lvl="1"/>
            <a:r>
              <a:rPr lang="en-US" dirty="0"/>
              <a:t>Navigate to the folder in the project where the Issue Form was created or the Issue Forms Folder under 00 Workflow Forms.  Double click on the form or right click &gt; View to open it.</a:t>
            </a:r>
          </a:p>
          <a:p>
            <a:pPr lvl="3"/>
            <a:endParaRPr lang="en-US" dirty="0"/>
          </a:p>
        </p:txBody>
      </p:sp>
      <p:sp>
        <p:nvSpPr>
          <p:cNvPr id="7" name="Slide Number Placeholder 6">
            <a:extLst>
              <a:ext uri="{FF2B5EF4-FFF2-40B4-BE49-F238E27FC236}">
                <a16:creationId xmlns:a16="http://schemas.microsoft.com/office/drawing/2014/main" id="{CFC2D6A8-512A-27E6-828A-5AE8A3DC63AC}"/>
              </a:ext>
            </a:extLst>
          </p:cNvPr>
          <p:cNvSpPr>
            <a:spLocks noGrp="1"/>
          </p:cNvSpPr>
          <p:nvPr>
            <p:ph type="sldNum" sz="quarter" idx="12"/>
          </p:nvPr>
        </p:nvSpPr>
        <p:spPr/>
        <p:txBody>
          <a:bodyPr/>
          <a:lstStyle/>
          <a:p>
            <a:fld id="{7A7A97EF-C944-4447-B862-B593E9B4A0FF}" type="slidenum">
              <a:rPr lang="en-US" smtClean="0"/>
              <a:pPr/>
              <a:t>6</a:t>
            </a:fld>
            <a:endParaRPr lang="en-US" dirty="0"/>
          </a:p>
        </p:txBody>
      </p:sp>
      <p:sp>
        <p:nvSpPr>
          <p:cNvPr id="2" name="object 8">
            <a:extLst>
              <a:ext uri="{FF2B5EF4-FFF2-40B4-BE49-F238E27FC236}">
                <a16:creationId xmlns:a16="http://schemas.microsoft.com/office/drawing/2014/main" id="{6951260B-A621-1801-0502-45AE5CD23CE3}"/>
              </a:ext>
            </a:extLst>
          </p:cNvPr>
          <p:cNvSpPr/>
          <p:nvPr/>
        </p:nvSpPr>
        <p:spPr>
          <a:xfrm>
            <a:off x="3355275" y="2727959"/>
            <a:ext cx="4460748" cy="2680716"/>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3" name="object 9">
            <a:extLst>
              <a:ext uri="{FF2B5EF4-FFF2-40B4-BE49-F238E27FC236}">
                <a16:creationId xmlns:a16="http://schemas.microsoft.com/office/drawing/2014/main" id="{A2A12418-A784-7DEC-4A5A-3E74F77180D2}"/>
              </a:ext>
            </a:extLst>
          </p:cNvPr>
          <p:cNvSpPr/>
          <p:nvPr/>
        </p:nvSpPr>
        <p:spPr>
          <a:xfrm>
            <a:off x="3326319" y="2700526"/>
            <a:ext cx="4518660" cy="2737104"/>
          </a:xfrm>
          <a:custGeom>
            <a:avLst/>
            <a:gdLst/>
            <a:ahLst/>
            <a:cxnLst/>
            <a:rect l="l" t="t" r="r" b="b"/>
            <a:pathLst>
              <a:path w="4518660" h="2737104">
                <a:moveTo>
                  <a:pt x="28956" y="13716"/>
                </a:moveTo>
                <a:lnTo>
                  <a:pt x="4489703" y="13715"/>
                </a:lnTo>
                <a:lnTo>
                  <a:pt x="4503420" y="27431"/>
                </a:lnTo>
                <a:lnTo>
                  <a:pt x="4503420" y="2708147"/>
                </a:lnTo>
                <a:lnTo>
                  <a:pt x="4518660" y="2737104"/>
                </a:lnTo>
                <a:lnTo>
                  <a:pt x="4518660" y="0"/>
                </a:lnTo>
                <a:lnTo>
                  <a:pt x="28956" y="13716"/>
                </a:lnTo>
                <a:close/>
              </a:path>
              <a:path w="4518660" h="2737104">
                <a:moveTo>
                  <a:pt x="0" y="2737104"/>
                </a:moveTo>
                <a:lnTo>
                  <a:pt x="4518660" y="2737104"/>
                </a:lnTo>
                <a:lnTo>
                  <a:pt x="4503420" y="2708147"/>
                </a:lnTo>
                <a:lnTo>
                  <a:pt x="4503420" y="27431"/>
                </a:lnTo>
                <a:lnTo>
                  <a:pt x="4489703" y="13715"/>
                </a:lnTo>
                <a:lnTo>
                  <a:pt x="28956" y="13716"/>
                </a:lnTo>
                <a:lnTo>
                  <a:pt x="4518660" y="0"/>
                </a:lnTo>
                <a:lnTo>
                  <a:pt x="0" y="0"/>
                </a:lnTo>
                <a:lnTo>
                  <a:pt x="0" y="2737104"/>
                </a:lnTo>
                <a:lnTo>
                  <a:pt x="13715" y="27432"/>
                </a:lnTo>
                <a:lnTo>
                  <a:pt x="4489703" y="27431"/>
                </a:lnTo>
                <a:lnTo>
                  <a:pt x="4489703" y="2721863"/>
                </a:lnTo>
                <a:lnTo>
                  <a:pt x="28956" y="2721864"/>
                </a:lnTo>
                <a:lnTo>
                  <a:pt x="13716" y="2708148"/>
                </a:lnTo>
                <a:lnTo>
                  <a:pt x="0" y="2737104"/>
                </a:lnTo>
                <a:close/>
              </a:path>
              <a:path w="4518660" h="2737104">
                <a:moveTo>
                  <a:pt x="4489703" y="2721863"/>
                </a:moveTo>
                <a:lnTo>
                  <a:pt x="4489704" y="2708148"/>
                </a:lnTo>
                <a:lnTo>
                  <a:pt x="28956" y="2708148"/>
                </a:lnTo>
                <a:lnTo>
                  <a:pt x="28955" y="27431"/>
                </a:lnTo>
                <a:lnTo>
                  <a:pt x="13715" y="27432"/>
                </a:lnTo>
                <a:lnTo>
                  <a:pt x="0" y="2737104"/>
                </a:lnTo>
                <a:lnTo>
                  <a:pt x="13716" y="2708148"/>
                </a:lnTo>
                <a:lnTo>
                  <a:pt x="28956" y="2721864"/>
                </a:lnTo>
                <a:lnTo>
                  <a:pt x="4489703" y="2721863"/>
                </a:lnTo>
                <a:close/>
              </a:path>
            </a:pathLst>
          </a:custGeom>
          <a:solidFill>
            <a:srgbClr val="B1B1B1"/>
          </a:solidFill>
        </p:spPr>
        <p:txBody>
          <a:bodyPr wrap="square" lIns="0" tIns="0" rIns="0" bIns="0" rtlCol="0">
            <a:noAutofit/>
          </a:bodyPr>
          <a:lstStyle/>
          <a:p>
            <a:endParaRPr/>
          </a:p>
        </p:txBody>
      </p:sp>
      <p:sp>
        <p:nvSpPr>
          <p:cNvPr id="11" name="object 14">
            <a:extLst>
              <a:ext uri="{FF2B5EF4-FFF2-40B4-BE49-F238E27FC236}">
                <a16:creationId xmlns:a16="http://schemas.microsoft.com/office/drawing/2014/main" id="{E0CE9663-9388-B717-FA0A-A84E8161AE7B}"/>
              </a:ext>
            </a:extLst>
          </p:cNvPr>
          <p:cNvSpPr/>
          <p:nvPr/>
        </p:nvSpPr>
        <p:spPr>
          <a:xfrm>
            <a:off x="3338511" y="4328159"/>
            <a:ext cx="310896" cy="368807"/>
          </a:xfrm>
          <a:custGeom>
            <a:avLst/>
            <a:gdLst/>
            <a:ahLst/>
            <a:cxnLst/>
            <a:rect l="l" t="t" r="r" b="b"/>
            <a:pathLst>
              <a:path w="310896" h="368807">
                <a:moveTo>
                  <a:pt x="292608" y="9143"/>
                </a:moveTo>
                <a:lnTo>
                  <a:pt x="270132" y="35833"/>
                </a:lnTo>
                <a:lnTo>
                  <a:pt x="289560" y="13715"/>
                </a:lnTo>
                <a:lnTo>
                  <a:pt x="306324" y="21336"/>
                </a:lnTo>
                <a:lnTo>
                  <a:pt x="310896" y="0"/>
                </a:lnTo>
                <a:lnTo>
                  <a:pt x="213360" y="36575"/>
                </a:lnTo>
                <a:lnTo>
                  <a:pt x="208787" y="38100"/>
                </a:lnTo>
                <a:lnTo>
                  <a:pt x="205740" y="42672"/>
                </a:lnTo>
                <a:lnTo>
                  <a:pt x="207264" y="47243"/>
                </a:lnTo>
                <a:lnTo>
                  <a:pt x="208787" y="53339"/>
                </a:lnTo>
                <a:lnTo>
                  <a:pt x="214884" y="54863"/>
                </a:lnTo>
                <a:lnTo>
                  <a:pt x="219456" y="53339"/>
                </a:lnTo>
                <a:lnTo>
                  <a:pt x="270132" y="35833"/>
                </a:lnTo>
                <a:lnTo>
                  <a:pt x="292608" y="9143"/>
                </a:lnTo>
                <a:close/>
              </a:path>
              <a:path w="310896" h="368807">
                <a:moveTo>
                  <a:pt x="292608" y="108203"/>
                </a:moveTo>
                <a:lnTo>
                  <a:pt x="294131" y="103631"/>
                </a:lnTo>
                <a:lnTo>
                  <a:pt x="310896" y="0"/>
                </a:lnTo>
                <a:lnTo>
                  <a:pt x="306324" y="21336"/>
                </a:lnTo>
                <a:lnTo>
                  <a:pt x="289560" y="13715"/>
                </a:lnTo>
                <a:lnTo>
                  <a:pt x="270132" y="35833"/>
                </a:lnTo>
                <a:lnTo>
                  <a:pt x="0" y="356615"/>
                </a:lnTo>
                <a:lnTo>
                  <a:pt x="13716" y="368807"/>
                </a:lnTo>
                <a:lnTo>
                  <a:pt x="283459" y="48487"/>
                </a:lnTo>
                <a:lnTo>
                  <a:pt x="286682" y="30116"/>
                </a:lnTo>
                <a:lnTo>
                  <a:pt x="303276" y="24384"/>
                </a:lnTo>
                <a:lnTo>
                  <a:pt x="283459" y="48487"/>
                </a:lnTo>
                <a:lnTo>
                  <a:pt x="274320" y="100584"/>
                </a:lnTo>
                <a:lnTo>
                  <a:pt x="274320" y="105155"/>
                </a:lnTo>
                <a:lnTo>
                  <a:pt x="277368" y="111251"/>
                </a:lnTo>
                <a:lnTo>
                  <a:pt x="283464" y="111251"/>
                </a:lnTo>
                <a:lnTo>
                  <a:pt x="288036" y="112775"/>
                </a:lnTo>
                <a:lnTo>
                  <a:pt x="292608" y="108203"/>
                </a:lnTo>
                <a:close/>
              </a:path>
              <a:path w="310896" h="368807">
                <a:moveTo>
                  <a:pt x="283459" y="48487"/>
                </a:moveTo>
                <a:lnTo>
                  <a:pt x="303276" y="24384"/>
                </a:lnTo>
                <a:lnTo>
                  <a:pt x="286682" y="30116"/>
                </a:lnTo>
                <a:lnTo>
                  <a:pt x="283459" y="48487"/>
                </a:lnTo>
                <a:close/>
              </a:path>
            </a:pathLst>
          </a:custGeom>
          <a:solidFill>
            <a:srgbClr val="FF0000"/>
          </a:solidFill>
          <a:ln w="38100">
            <a:solidFill>
              <a:srgbClr val="439297"/>
            </a:solidFill>
          </a:ln>
        </p:spPr>
        <p:txBody>
          <a:bodyPr wrap="square" lIns="0" tIns="0" rIns="0" bIns="0" rtlCol="0">
            <a:noAutofit/>
          </a:bodyPr>
          <a:lstStyle/>
          <a:p>
            <a:endParaRPr/>
          </a:p>
        </p:txBody>
      </p:sp>
      <p:sp>
        <p:nvSpPr>
          <p:cNvPr id="12" name="object 15">
            <a:extLst>
              <a:ext uri="{FF2B5EF4-FFF2-40B4-BE49-F238E27FC236}">
                <a16:creationId xmlns:a16="http://schemas.microsoft.com/office/drawing/2014/main" id="{5BD17278-881A-24DF-AD16-19C0CCC41A9B}"/>
              </a:ext>
            </a:extLst>
          </p:cNvPr>
          <p:cNvSpPr/>
          <p:nvPr/>
        </p:nvSpPr>
        <p:spPr>
          <a:xfrm>
            <a:off x="3338511" y="4703063"/>
            <a:ext cx="486156" cy="539496"/>
          </a:xfrm>
          <a:custGeom>
            <a:avLst/>
            <a:gdLst/>
            <a:ahLst/>
            <a:cxnLst/>
            <a:rect l="l" t="t" r="r" b="b"/>
            <a:pathLst>
              <a:path w="486156" h="539496">
                <a:moveTo>
                  <a:pt x="480060" y="519684"/>
                </a:moveTo>
                <a:lnTo>
                  <a:pt x="464820" y="528827"/>
                </a:lnTo>
                <a:lnTo>
                  <a:pt x="466344" y="531876"/>
                </a:lnTo>
                <a:lnTo>
                  <a:pt x="486156" y="539496"/>
                </a:lnTo>
                <a:lnTo>
                  <a:pt x="464820" y="437388"/>
                </a:lnTo>
                <a:lnTo>
                  <a:pt x="463296" y="432815"/>
                </a:lnTo>
                <a:lnTo>
                  <a:pt x="458724" y="429768"/>
                </a:lnTo>
                <a:lnTo>
                  <a:pt x="454152" y="429768"/>
                </a:lnTo>
                <a:lnTo>
                  <a:pt x="448056" y="431291"/>
                </a:lnTo>
                <a:lnTo>
                  <a:pt x="445008" y="435863"/>
                </a:lnTo>
                <a:lnTo>
                  <a:pt x="446531" y="441960"/>
                </a:lnTo>
                <a:lnTo>
                  <a:pt x="457633" y="494692"/>
                </a:lnTo>
                <a:lnTo>
                  <a:pt x="477012" y="516636"/>
                </a:lnTo>
                <a:lnTo>
                  <a:pt x="464820" y="528827"/>
                </a:lnTo>
                <a:lnTo>
                  <a:pt x="480060" y="519684"/>
                </a:lnTo>
                <a:close/>
              </a:path>
              <a:path w="486156" h="539496">
                <a:moveTo>
                  <a:pt x="477012" y="516636"/>
                </a:moveTo>
                <a:lnTo>
                  <a:pt x="457633" y="494692"/>
                </a:lnTo>
                <a:lnTo>
                  <a:pt x="461226" y="511756"/>
                </a:lnTo>
                <a:lnTo>
                  <a:pt x="464820" y="528827"/>
                </a:lnTo>
                <a:lnTo>
                  <a:pt x="477012" y="516636"/>
                </a:lnTo>
                <a:close/>
              </a:path>
              <a:path w="486156" h="539496">
                <a:moveTo>
                  <a:pt x="443230" y="506194"/>
                </a:moveTo>
                <a:lnTo>
                  <a:pt x="393192" y="490727"/>
                </a:lnTo>
                <a:lnTo>
                  <a:pt x="387096" y="489203"/>
                </a:lnTo>
                <a:lnTo>
                  <a:pt x="382524" y="490727"/>
                </a:lnTo>
                <a:lnTo>
                  <a:pt x="381000" y="496824"/>
                </a:lnTo>
                <a:lnTo>
                  <a:pt x="379475" y="501396"/>
                </a:lnTo>
                <a:lnTo>
                  <a:pt x="381000" y="505968"/>
                </a:lnTo>
                <a:lnTo>
                  <a:pt x="387096" y="509015"/>
                </a:lnTo>
                <a:lnTo>
                  <a:pt x="486156" y="539496"/>
                </a:lnTo>
                <a:lnTo>
                  <a:pt x="466344" y="531876"/>
                </a:lnTo>
                <a:lnTo>
                  <a:pt x="464820" y="528827"/>
                </a:lnTo>
                <a:lnTo>
                  <a:pt x="461226" y="511756"/>
                </a:lnTo>
                <a:lnTo>
                  <a:pt x="457633" y="494692"/>
                </a:lnTo>
                <a:lnTo>
                  <a:pt x="13716" y="0"/>
                </a:lnTo>
                <a:lnTo>
                  <a:pt x="0" y="13715"/>
                </a:lnTo>
                <a:lnTo>
                  <a:pt x="443230" y="506194"/>
                </a:lnTo>
                <a:close/>
              </a:path>
            </a:pathLst>
          </a:custGeom>
          <a:solidFill>
            <a:srgbClr val="FF0000"/>
          </a:solidFill>
        </p:spPr>
        <p:txBody>
          <a:bodyPr wrap="square" lIns="0" tIns="0" rIns="0" bIns="0" rtlCol="0">
            <a:noAutofit/>
          </a:bodyPr>
          <a:lstStyle/>
          <a:p>
            <a:endParaRPr/>
          </a:p>
        </p:txBody>
      </p:sp>
      <p:sp>
        <p:nvSpPr>
          <p:cNvPr id="13" name="object 16">
            <a:extLst>
              <a:ext uri="{FF2B5EF4-FFF2-40B4-BE49-F238E27FC236}">
                <a16:creationId xmlns:a16="http://schemas.microsoft.com/office/drawing/2014/main" id="{986968DE-F1B8-3B8F-F1D7-4043EB27D9D7}"/>
              </a:ext>
            </a:extLst>
          </p:cNvPr>
          <p:cNvSpPr/>
          <p:nvPr/>
        </p:nvSpPr>
        <p:spPr>
          <a:xfrm>
            <a:off x="5240463" y="4395214"/>
            <a:ext cx="2217420" cy="400812"/>
          </a:xfrm>
          <a:custGeom>
            <a:avLst/>
            <a:gdLst/>
            <a:ahLst/>
            <a:cxnLst/>
            <a:rect l="l" t="t" r="r" b="b"/>
            <a:pathLst>
              <a:path w="2217420" h="400812">
                <a:moveTo>
                  <a:pt x="9144" y="0"/>
                </a:moveTo>
                <a:lnTo>
                  <a:pt x="4572" y="0"/>
                </a:lnTo>
                <a:lnTo>
                  <a:pt x="0" y="4572"/>
                </a:lnTo>
                <a:lnTo>
                  <a:pt x="0" y="390144"/>
                </a:lnTo>
                <a:lnTo>
                  <a:pt x="9144" y="19812"/>
                </a:lnTo>
                <a:lnTo>
                  <a:pt x="2199131" y="19811"/>
                </a:lnTo>
                <a:lnTo>
                  <a:pt x="2199131" y="390144"/>
                </a:lnTo>
                <a:lnTo>
                  <a:pt x="0" y="396240"/>
                </a:lnTo>
                <a:lnTo>
                  <a:pt x="4572" y="400812"/>
                </a:lnTo>
                <a:lnTo>
                  <a:pt x="2214372" y="400812"/>
                </a:lnTo>
                <a:lnTo>
                  <a:pt x="2217420" y="396239"/>
                </a:lnTo>
                <a:lnTo>
                  <a:pt x="2217420" y="390144"/>
                </a:lnTo>
                <a:lnTo>
                  <a:pt x="2208276" y="381000"/>
                </a:lnTo>
                <a:lnTo>
                  <a:pt x="2208276" y="19812"/>
                </a:lnTo>
                <a:lnTo>
                  <a:pt x="2199131" y="9144"/>
                </a:lnTo>
                <a:lnTo>
                  <a:pt x="19812" y="9144"/>
                </a:lnTo>
                <a:lnTo>
                  <a:pt x="2217420" y="9144"/>
                </a:lnTo>
                <a:lnTo>
                  <a:pt x="2217420" y="4572"/>
                </a:lnTo>
                <a:lnTo>
                  <a:pt x="2214372" y="0"/>
                </a:lnTo>
                <a:lnTo>
                  <a:pt x="9144" y="0"/>
                </a:lnTo>
                <a:close/>
              </a:path>
            </a:pathLst>
          </a:custGeom>
          <a:solidFill>
            <a:srgbClr val="1E4090"/>
          </a:solidFill>
          <a:ln w="53975">
            <a:solidFill>
              <a:srgbClr val="439297"/>
            </a:solidFill>
          </a:ln>
        </p:spPr>
        <p:txBody>
          <a:bodyPr wrap="square" lIns="0" tIns="0" rIns="0" bIns="0" rtlCol="0">
            <a:noAutofit/>
          </a:bodyPr>
          <a:lstStyle/>
          <a:p>
            <a:endParaRPr/>
          </a:p>
        </p:txBody>
      </p:sp>
      <p:sp>
        <p:nvSpPr>
          <p:cNvPr id="14" name="object 17">
            <a:extLst>
              <a:ext uri="{FF2B5EF4-FFF2-40B4-BE49-F238E27FC236}">
                <a16:creationId xmlns:a16="http://schemas.microsoft.com/office/drawing/2014/main" id="{15AD2011-EDEC-BD99-87F2-8566F35B0E8C}"/>
              </a:ext>
            </a:extLst>
          </p:cNvPr>
          <p:cNvSpPr/>
          <p:nvPr/>
        </p:nvSpPr>
        <p:spPr>
          <a:xfrm>
            <a:off x="5240463" y="4776214"/>
            <a:ext cx="2199131" cy="15239"/>
          </a:xfrm>
          <a:custGeom>
            <a:avLst/>
            <a:gdLst/>
            <a:ahLst/>
            <a:cxnLst/>
            <a:rect l="l" t="t" r="r" b="b"/>
            <a:pathLst>
              <a:path w="2199131" h="15239">
                <a:moveTo>
                  <a:pt x="19812" y="9144"/>
                </a:moveTo>
                <a:lnTo>
                  <a:pt x="9144" y="0"/>
                </a:lnTo>
                <a:lnTo>
                  <a:pt x="0" y="9144"/>
                </a:lnTo>
                <a:lnTo>
                  <a:pt x="0" y="15239"/>
                </a:lnTo>
                <a:lnTo>
                  <a:pt x="2199131" y="9143"/>
                </a:lnTo>
                <a:lnTo>
                  <a:pt x="19812" y="9144"/>
                </a:lnTo>
                <a:close/>
              </a:path>
            </a:pathLst>
          </a:custGeom>
          <a:solidFill>
            <a:srgbClr val="1E4090"/>
          </a:solidFill>
        </p:spPr>
        <p:txBody>
          <a:bodyPr wrap="square" lIns="0" tIns="0" rIns="0" bIns="0" rtlCol="0">
            <a:noAutofit/>
          </a:bodyPr>
          <a:lstStyle/>
          <a:p>
            <a:endParaRPr/>
          </a:p>
        </p:txBody>
      </p:sp>
      <p:sp>
        <p:nvSpPr>
          <p:cNvPr id="15" name="object 18">
            <a:extLst>
              <a:ext uri="{FF2B5EF4-FFF2-40B4-BE49-F238E27FC236}">
                <a16:creationId xmlns:a16="http://schemas.microsoft.com/office/drawing/2014/main" id="{95D57B1E-6485-631F-AE30-37A75EE3D85B}"/>
              </a:ext>
            </a:extLst>
          </p:cNvPr>
          <p:cNvSpPr/>
          <p:nvPr/>
        </p:nvSpPr>
        <p:spPr>
          <a:xfrm>
            <a:off x="5240463" y="4415026"/>
            <a:ext cx="2199132" cy="370332"/>
          </a:xfrm>
          <a:custGeom>
            <a:avLst/>
            <a:gdLst/>
            <a:ahLst/>
            <a:cxnLst/>
            <a:rect l="l" t="t" r="r" b="b"/>
            <a:pathLst>
              <a:path w="2199132" h="370332">
                <a:moveTo>
                  <a:pt x="2199131" y="370331"/>
                </a:moveTo>
                <a:lnTo>
                  <a:pt x="2199132" y="361188"/>
                </a:lnTo>
                <a:lnTo>
                  <a:pt x="19812" y="361188"/>
                </a:lnTo>
                <a:lnTo>
                  <a:pt x="19812" y="0"/>
                </a:lnTo>
                <a:lnTo>
                  <a:pt x="9144" y="0"/>
                </a:lnTo>
                <a:lnTo>
                  <a:pt x="0" y="370332"/>
                </a:lnTo>
                <a:lnTo>
                  <a:pt x="9144" y="361188"/>
                </a:lnTo>
                <a:lnTo>
                  <a:pt x="19812" y="370332"/>
                </a:lnTo>
                <a:lnTo>
                  <a:pt x="2199131" y="370331"/>
                </a:lnTo>
                <a:close/>
              </a:path>
            </a:pathLst>
          </a:custGeom>
          <a:solidFill>
            <a:srgbClr val="1E4090"/>
          </a:solidFill>
        </p:spPr>
        <p:txBody>
          <a:bodyPr wrap="square" lIns="0" tIns="0" rIns="0" bIns="0" rtlCol="0">
            <a:noAutofit/>
          </a:bodyPr>
          <a:lstStyle/>
          <a:p>
            <a:endParaRPr/>
          </a:p>
        </p:txBody>
      </p:sp>
      <p:sp>
        <p:nvSpPr>
          <p:cNvPr id="16" name="object 19">
            <a:extLst>
              <a:ext uri="{FF2B5EF4-FFF2-40B4-BE49-F238E27FC236}">
                <a16:creationId xmlns:a16="http://schemas.microsoft.com/office/drawing/2014/main" id="{1983DCA7-3957-A529-268E-086E362BD448}"/>
              </a:ext>
            </a:extLst>
          </p:cNvPr>
          <p:cNvSpPr/>
          <p:nvPr/>
        </p:nvSpPr>
        <p:spPr>
          <a:xfrm>
            <a:off x="5260275" y="4404358"/>
            <a:ext cx="2197608" cy="381000"/>
          </a:xfrm>
          <a:custGeom>
            <a:avLst/>
            <a:gdLst/>
            <a:ahLst/>
            <a:cxnLst/>
            <a:rect l="l" t="t" r="r" b="b"/>
            <a:pathLst>
              <a:path w="2197608" h="381000">
                <a:moveTo>
                  <a:pt x="0" y="0"/>
                </a:moveTo>
                <a:lnTo>
                  <a:pt x="2179319" y="0"/>
                </a:lnTo>
                <a:lnTo>
                  <a:pt x="2188464" y="10667"/>
                </a:lnTo>
                <a:lnTo>
                  <a:pt x="2188464" y="371855"/>
                </a:lnTo>
                <a:lnTo>
                  <a:pt x="2197608" y="381000"/>
                </a:lnTo>
                <a:lnTo>
                  <a:pt x="2197608" y="0"/>
                </a:lnTo>
                <a:lnTo>
                  <a:pt x="0" y="0"/>
                </a:lnTo>
                <a:close/>
              </a:path>
            </a:pathLst>
          </a:custGeom>
          <a:solidFill>
            <a:srgbClr val="1E4090"/>
          </a:solidFill>
        </p:spPr>
        <p:txBody>
          <a:bodyPr wrap="square" lIns="0" tIns="0" rIns="0" bIns="0" rtlCol="0">
            <a:noAutofit/>
          </a:bodyPr>
          <a:lstStyle/>
          <a:p>
            <a:endParaRPr/>
          </a:p>
        </p:txBody>
      </p:sp>
      <p:sp>
        <p:nvSpPr>
          <p:cNvPr id="17" name="object 20">
            <a:extLst>
              <a:ext uri="{FF2B5EF4-FFF2-40B4-BE49-F238E27FC236}">
                <a16:creationId xmlns:a16="http://schemas.microsoft.com/office/drawing/2014/main" id="{E1F31FFF-3A81-7F69-8996-DB385A6C8C0B}"/>
              </a:ext>
            </a:extLst>
          </p:cNvPr>
          <p:cNvSpPr/>
          <p:nvPr/>
        </p:nvSpPr>
        <p:spPr>
          <a:xfrm>
            <a:off x="4182807" y="2782822"/>
            <a:ext cx="685800" cy="138683"/>
          </a:xfrm>
          <a:custGeom>
            <a:avLst/>
            <a:gdLst/>
            <a:ahLst/>
            <a:cxnLst/>
            <a:rect l="l" t="t" r="r" b="b"/>
            <a:pathLst>
              <a:path w="685800" h="138683">
                <a:moveTo>
                  <a:pt x="0" y="0"/>
                </a:moveTo>
                <a:lnTo>
                  <a:pt x="0" y="138684"/>
                </a:lnTo>
                <a:lnTo>
                  <a:pt x="685800" y="138684"/>
                </a:lnTo>
                <a:lnTo>
                  <a:pt x="685800" y="0"/>
                </a:lnTo>
                <a:lnTo>
                  <a:pt x="0" y="0"/>
                </a:lnTo>
                <a:close/>
              </a:path>
            </a:pathLst>
          </a:custGeom>
          <a:solidFill>
            <a:srgbClr val="FFFFFF"/>
          </a:solidFill>
        </p:spPr>
        <p:txBody>
          <a:bodyPr wrap="square" lIns="0" tIns="0" rIns="0" bIns="0" rtlCol="0">
            <a:noAutofit/>
          </a:bodyPr>
          <a:lstStyle/>
          <a:p>
            <a:endParaRPr/>
          </a:p>
        </p:txBody>
      </p:sp>
      <p:sp>
        <p:nvSpPr>
          <p:cNvPr id="18" name="object 3">
            <a:extLst>
              <a:ext uri="{FF2B5EF4-FFF2-40B4-BE49-F238E27FC236}">
                <a16:creationId xmlns:a16="http://schemas.microsoft.com/office/drawing/2014/main" id="{8CB7345A-AC4E-BDC1-EE0B-F690D955E84C}"/>
              </a:ext>
            </a:extLst>
          </p:cNvPr>
          <p:cNvSpPr txBox="1"/>
          <p:nvPr/>
        </p:nvSpPr>
        <p:spPr>
          <a:xfrm>
            <a:off x="5328345" y="4515178"/>
            <a:ext cx="2077012" cy="177799"/>
          </a:xfrm>
          <a:prstGeom prst="rect">
            <a:avLst/>
          </a:prstGeom>
        </p:spPr>
        <p:txBody>
          <a:bodyPr wrap="square" lIns="0" tIns="8477" rIns="0" bIns="0" rtlCol="0">
            <a:noAutofit/>
          </a:bodyPr>
          <a:lstStyle/>
          <a:p>
            <a:pPr marL="12700">
              <a:lnSpc>
                <a:spcPts val="1335"/>
              </a:lnSpc>
            </a:pPr>
            <a:r>
              <a:rPr sz="1200" spc="61" dirty="0">
                <a:solidFill>
                  <a:srgbClr val="439297"/>
                </a:solidFill>
                <a:latin typeface="Gill Sans MT"/>
                <a:cs typeface="Gill Sans MT"/>
              </a:rPr>
              <a:t>Issues are ‘Private’ by default</a:t>
            </a:r>
            <a:endParaRPr sz="1200" dirty="0">
              <a:solidFill>
                <a:srgbClr val="439297"/>
              </a:solidFill>
              <a:latin typeface="Gill Sans MT"/>
              <a:cs typeface="Gill Sans MT"/>
            </a:endParaRPr>
          </a:p>
        </p:txBody>
      </p:sp>
      <p:sp>
        <p:nvSpPr>
          <p:cNvPr id="19" name="object 15">
            <a:extLst>
              <a:ext uri="{FF2B5EF4-FFF2-40B4-BE49-F238E27FC236}">
                <a16:creationId xmlns:a16="http://schemas.microsoft.com/office/drawing/2014/main" id="{F89505F0-A167-2AAA-973F-B84A8599FA62}"/>
              </a:ext>
            </a:extLst>
          </p:cNvPr>
          <p:cNvSpPr/>
          <p:nvPr/>
        </p:nvSpPr>
        <p:spPr>
          <a:xfrm>
            <a:off x="3326319" y="4703063"/>
            <a:ext cx="486156" cy="539496"/>
          </a:xfrm>
          <a:custGeom>
            <a:avLst/>
            <a:gdLst/>
            <a:ahLst/>
            <a:cxnLst/>
            <a:rect l="l" t="t" r="r" b="b"/>
            <a:pathLst>
              <a:path w="486156" h="539496">
                <a:moveTo>
                  <a:pt x="480060" y="519684"/>
                </a:moveTo>
                <a:lnTo>
                  <a:pt x="464820" y="528827"/>
                </a:lnTo>
                <a:lnTo>
                  <a:pt x="466344" y="531876"/>
                </a:lnTo>
                <a:lnTo>
                  <a:pt x="486156" y="539496"/>
                </a:lnTo>
                <a:lnTo>
                  <a:pt x="464820" y="437388"/>
                </a:lnTo>
                <a:lnTo>
                  <a:pt x="463296" y="432815"/>
                </a:lnTo>
                <a:lnTo>
                  <a:pt x="458724" y="429768"/>
                </a:lnTo>
                <a:lnTo>
                  <a:pt x="454152" y="429768"/>
                </a:lnTo>
                <a:lnTo>
                  <a:pt x="448056" y="431291"/>
                </a:lnTo>
                <a:lnTo>
                  <a:pt x="445008" y="435863"/>
                </a:lnTo>
                <a:lnTo>
                  <a:pt x="446531" y="441960"/>
                </a:lnTo>
                <a:lnTo>
                  <a:pt x="457633" y="494692"/>
                </a:lnTo>
                <a:lnTo>
                  <a:pt x="477012" y="516636"/>
                </a:lnTo>
                <a:lnTo>
                  <a:pt x="464820" y="528827"/>
                </a:lnTo>
                <a:lnTo>
                  <a:pt x="480060" y="519684"/>
                </a:lnTo>
                <a:close/>
              </a:path>
              <a:path w="486156" h="539496">
                <a:moveTo>
                  <a:pt x="477012" y="516636"/>
                </a:moveTo>
                <a:lnTo>
                  <a:pt x="457633" y="494692"/>
                </a:lnTo>
                <a:lnTo>
                  <a:pt x="461226" y="511756"/>
                </a:lnTo>
                <a:lnTo>
                  <a:pt x="464820" y="528827"/>
                </a:lnTo>
                <a:lnTo>
                  <a:pt x="477012" y="516636"/>
                </a:lnTo>
                <a:close/>
              </a:path>
              <a:path w="486156" h="539496">
                <a:moveTo>
                  <a:pt x="443230" y="506194"/>
                </a:moveTo>
                <a:lnTo>
                  <a:pt x="393192" y="490727"/>
                </a:lnTo>
                <a:lnTo>
                  <a:pt x="387096" y="489203"/>
                </a:lnTo>
                <a:lnTo>
                  <a:pt x="382524" y="490727"/>
                </a:lnTo>
                <a:lnTo>
                  <a:pt x="381000" y="496824"/>
                </a:lnTo>
                <a:lnTo>
                  <a:pt x="379475" y="501396"/>
                </a:lnTo>
                <a:lnTo>
                  <a:pt x="381000" y="505968"/>
                </a:lnTo>
                <a:lnTo>
                  <a:pt x="387096" y="509015"/>
                </a:lnTo>
                <a:lnTo>
                  <a:pt x="486156" y="539496"/>
                </a:lnTo>
                <a:lnTo>
                  <a:pt x="466344" y="531876"/>
                </a:lnTo>
                <a:lnTo>
                  <a:pt x="464820" y="528827"/>
                </a:lnTo>
                <a:lnTo>
                  <a:pt x="461226" y="511756"/>
                </a:lnTo>
                <a:lnTo>
                  <a:pt x="457633" y="494692"/>
                </a:lnTo>
                <a:lnTo>
                  <a:pt x="13716" y="0"/>
                </a:lnTo>
                <a:lnTo>
                  <a:pt x="0" y="13715"/>
                </a:lnTo>
                <a:lnTo>
                  <a:pt x="443230" y="506194"/>
                </a:lnTo>
                <a:close/>
              </a:path>
            </a:pathLst>
          </a:custGeom>
          <a:solidFill>
            <a:srgbClr val="FF0000"/>
          </a:solidFill>
          <a:ln w="38100">
            <a:solidFill>
              <a:srgbClr val="439297"/>
            </a:solidFill>
          </a:ln>
        </p:spPr>
        <p:txBody>
          <a:bodyPr wrap="square" lIns="0" tIns="0" rIns="0" bIns="0" rtlCol="0">
            <a:noAutofit/>
          </a:bodyPr>
          <a:lstStyle/>
          <a:p>
            <a:endParaRPr/>
          </a:p>
        </p:txBody>
      </p:sp>
      <p:sp>
        <p:nvSpPr>
          <p:cNvPr id="20" name="object 16">
            <a:extLst>
              <a:ext uri="{FF2B5EF4-FFF2-40B4-BE49-F238E27FC236}">
                <a16:creationId xmlns:a16="http://schemas.microsoft.com/office/drawing/2014/main" id="{FF43638D-E79D-F95F-CF10-0444EC980691}"/>
              </a:ext>
            </a:extLst>
          </p:cNvPr>
          <p:cNvSpPr/>
          <p:nvPr/>
        </p:nvSpPr>
        <p:spPr>
          <a:xfrm>
            <a:off x="7048919" y="3490482"/>
            <a:ext cx="723481" cy="400812"/>
          </a:xfrm>
          <a:custGeom>
            <a:avLst/>
            <a:gdLst/>
            <a:ahLst/>
            <a:cxnLst/>
            <a:rect l="l" t="t" r="r" b="b"/>
            <a:pathLst>
              <a:path w="2217420" h="400812">
                <a:moveTo>
                  <a:pt x="9144" y="0"/>
                </a:moveTo>
                <a:lnTo>
                  <a:pt x="4572" y="0"/>
                </a:lnTo>
                <a:lnTo>
                  <a:pt x="0" y="4572"/>
                </a:lnTo>
                <a:lnTo>
                  <a:pt x="0" y="390144"/>
                </a:lnTo>
                <a:lnTo>
                  <a:pt x="9144" y="19812"/>
                </a:lnTo>
                <a:lnTo>
                  <a:pt x="2199131" y="19811"/>
                </a:lnTo>
                <a:lnTo>
                  <a:pt x="2199131" y="390144"/>
                </a:lnTo>
                <a:lnTo>
                  <a:pt x="0" y="396240"/>
                </a:lnTo>
                <a:lnTo>
                  <a:pt x="4572" y="400812"/>
                </a:lnTo>
                <a:lnTo>
                  <a:pt x="2214372" y="400812"/>
                </a:lnTo>
                <a:lnTo>
                  <a:pt x="2217420" y="396239"/>
                </a:lnTo>
                <a:lnTo>
                  <a:pt x="2217420" y="390144"/>
                </a:lnTo>
                <a:lnTo>
                  <a:pt x="2208276" y="381000"/>
                </a:lnTo>
                <a:lnTo>
                  <a:pt x="2208276" y="19812"/>
                </a:lnTo>
                <a:lnTo>
                  <a:pt x="2199131" y="9144"/>
                </a:lnTo>
                <a:lnTo>
                  <a:pt x="19812" y="9144"/>
                </a:lnTo>
                <a:lnTo>
                  <a:pt x="2217420" y="9144"/>
                </a:lnTo>
                <a:lnTo>
                  <a:pt x="2217420" y="4572"/>
                </a:lnTo>
                <a:lnTo>
                  <a:pt x="2214372" y="0"/>
                </a:lnTo>
                <a:lnTo>
                  <a:pt x="9144" y="0"/>
                </a:lnTo>
                <a:close/>
              </a:path>
            </a:pathLst>
          </a:custGeom>
          <a:solidFill>
            <a:srgbClr val="1E4090"/>
          </a:solidFill>
          <a:ln w="53975">
            <a:solidFill>
              <a:srgbClr val="439297"/>
            </a:solidFill>
          </a:ln>
        </p:spPr>
        <p:txBody>
          <a:bodyPr wrap="square" lIns="0" tIns="0" rIns="0" bIns="0" rtlCol="0">
            <a:noAutofit/>
          </a:bodyPr>
          <a:lstStyle/>
          <a:p>
            <a:endParaRPr/>
          </a:p>
        </p:txBody>
      </p:sp>
    </p:spTree>
    <p:extLst>
      <p:ext uri="{BB962C8B-B14F-4D97-AF65-F5344CB8AC3E}">
        <p14:creationId xmlns:p14="http://schemas.microsoft.com/office/powerpoint/2010/main" val="183693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63C90-CC53-29F3-0E4E-3AABA30634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7C6E5C-44DB-5158-CA27-677AF1EF1A30}"/>
              </a:ext>
            </a:extLst>
          </p:cNvPr>
          <p:cNvSpPr>
            <a:spLocks noGrp="1"/>
          </p:cNvSpPr>
          <p:nvPr>
            <p:ph type="title"/>
          </p:nvPr>
        </p:nvSpPr>
        <p:spPr/>
        <p:txBody>
          <a:bodyPr/>
          <a:lstStyle/>
          <a:p>
            <a:r>
              <a:rPr lang="en-US" dirty="0"/>
              <a:t>Edit an Issue Form</a:t>
            </a:r>
          </a:p>
        </p:txBody>
      </p:sp>
      <p:sp>
        <p:nvSpPr>
          <p:cNvPr id="6" name="Content Placeholder 5">
            <a:extLst>
              <a:ext uri="{FF2B5EF4-FFF2-40B4-BE49-F238E27FC236}">
                <a16:creationId xmlns:a16="http://schemas.microsoft.com/office/drawing/2014/main" id="{58EBF458-C8B1-315F-F210-296351EB5E47}"/>
              </a:ext>
            </a:extLst>
          </p:cNvPr>
          <p:cNvSpPr>
            <a:spLocks noGrp="1"/>
          </p:cNvSpPr>
          <p:nvPr>
            <p:ph idx="1"/>
          </p:nvPr>
        </p:nvSpPr>
        <p:spPr>
          <a:xfrm>
            <a:off x="419100" y="1371600"/>
            <a:ext cx="10163175" cy="457021"/>
          </a:xfrm>
        </p:spPr>
        <p:txBody>
          <a:bodyPr/>
          <a:lstStyle/>
          <a:p>
            <a:pPr lvl="1"/>
            <a:r>
              <a:rPr lang="en-US" dirty="0"/>
              <a:t>The Creator, Issue Owner and Reviewers can add attachments and comments using the Edit function. Navigate to the folder in the project where the Issue Form was created or the Issue Forms Folder under 00 Workflow Forms, right click and select Edit.</a:t>
            </a:r>
          </a:p>
        </p:txBody>
      </p:sp>
      <p:sp>
        <p:nvSpPr>
          <p:cNvPr id="7" name="Slide Number Placeholder 6">
            <a:extLst>
              <a:ext uri="{FF2B5EF4-FFF2-40B4-BE49-F238E27FC236}">
                <a16:creationId xmlns:a16="http://schemas.microsoft.com/office/drawing/2014/main" id="{1F7D97B1-134A-2DE9-55EB-5DAC4E683E84}"/>
              </a:ext>
            </a:extLst>
          </p:cNvPr>
          <p:cNvSpPr>
            <a:spLocks noGrp="1"/>
          </p:cNvSpPr>
          <p:nvPr>
            <p:ph type="sldNum" sz="quarter" idx="12"/>
          </p:nvPr>
        </p:nvSpPr>
        <p:spPr/>
        <p:txBody>
          <a:bodyPr/>
          <a:lstStyle/>
          <a:p>
            <a:fld id="{7A7A97EF-C944-4447-B862-B593E9B4A0FF}" type="slidenum">
              <a:rPr lang="en-US" smtClean="0"/>
              <a:pPr/>
              <a:t>7</a:t>
            </a:fld>
            <a:endParaRPr lang="en-US" dirty="0"/>
          </a:p>
        </p:txBody>
      </p:sp>
      <p:sp>
        <p:nvSpPr>
          <p:cNvPr id="2" name="object 7">
            <a:extLst>
              <a:ext uri="{FF2B5EF4-FFF2-40B4-BE49-F238E27FC236}">
                <a16:creationId xmlns:a16="http://schemas.microsoft.com/office/drawing/2014/main" id="{4E47FFAA-F2F8-8E93-9E65-7199323E053E}"/>
              </a:ext>
            </a:extLst>
          </p:cNvPr>
          <p:cNvSpPr/>
          <p:nvPr/>
        </p:nvSpPr>
        <p:spPr>
          <a:xfrm>
            <a:off x="3200986" y="2562548"/>
            <a:ext cx="4686300" cy="3352800"/>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3" name="object 8">
            <a:extLst>
              <a:ext uri="{FF2B5EF4-FFF2-40B4-BE49-F238E27FC236}">
                <a16:creationId xmlns:a16="http://schemas.microsoft.com/office/drawing/2014/main" id="{C0199023-3C3B-2A98-3437-E8DC1F8F769F}"/>
              </a:ext>
            </a:extLst>
          </p:cNvPr>
          <p:cNvSpPr/>
          <p:nvPr/>
        </p:nvSpPr>
        <p:spPr>
          <a:xfrm>
            <a:off x="3173554" y="2535115"/>
            <a:ext cx="4742694" cy="3409188"/>
          </a:xfrm>
          <a:custGeom>
            <a:avLst/>
            <a:gdLst/>
            <a:ahLst/>
            <a:cxnLst/>
            <a:rect l="l" t="t" r="r" b="b"/>
            <a:pathLst>
              <a:path w="4742694" h="3409188">
                <a:moveTo>
                  <a:pt x="27431" y="13716"/>
                </a:moveTo>
                <a:lnTo>
                  <a:pt x="4713738" y="13715"/>
                </a:lnTo>
                <a:lnTo>
                  <a:pt x="4728978" y="27431"/>
                </a:lnTo>
                <a:lnTo>
                  <a:pt x="4728978" y="3380232"/>
                </a:lnTo>
                <a:lnTo>
                  <a:pt x="4742694" y="3409188"/>
                </a:lnTo>
                <a:lnTo>
                  <a:pt x="4742694" y="0"/>
                </a:lnTo>
                <a:lnTo>
                  <a:pt x="27431" y="13716"/>
                </a:lnTo>
                <a:close/>
              </a:path>
              <a:path w="4742694" h="3409188">
                <a:moveTo>
                  <a:pt x="0" y="3409188"/>
                </a:moveTo>
                <a:lnTo>
                  <a:pt x="4742694" y="3409188"/>
                </a:lnTo>
                <a:lnTo>
                  <a:pt x="4728978" y="3380232"/>
                </a:lnTo>
                <a:lnTo>
                  <a:pt x="4728978" y="27431"/>
                </a:lnTo>
                <a:lnTo>
                  <a:pt x="4713738" y="13715"/>
                </a:lnTo>
                <a:lnTo>
                  <a:pt x="27431" y="13716"/>
                </a:lnTo>
                <a:lnTo>
                  <a:pt x="4742694" y="0"/>
                </a:lnTo>
                <a:lnTo>
                  <a:pt x="0" y="0"/>
                </a:lnTo>
                <a:lnTo>
                  <a:pt x="0" y="3409188"/>
                </a:lnTo>
                <a:lnTo>
                  <a:pt x="13715" y="27432"/>
                </a:lnTo>
                <a:lnTo>
                  <a:pt x="4713738" y="27432"/>
                </a:lnTo>
                <a:lnTo>
                  <a:pt x="4713738" y="3395472"/>
                </a:lnTo>
                <a:lnTo>
                  <a:pt x="27432" y="3395472"/>
                </a:lnTo>
                <a:lnTo>
                  <a:pt x="13716" y="3380232"/>
                </a:lnTo>
                <a:lnTo>
                  <a:pt x="0" y="3409188"/>
                </a:lnTo>
                <a:close/>
              </a:path>
              <a:path w="4742694" h="3409188">
                <a:moveTo>
                  <a:pt x="4713738" y="3395472"/>
                </a:moveTo>
                <a:lnTo>
                  <a:pt x="4713738" y="3380232"/>
                </a:lnTo>
                <a:lnTo>
                  <a:pt x="27432" y="3380232"/>
                </a:lnTo>
                <a:lnTo>
                  <a:pt x="27432" y="27432"/>
                </a:lnTo>
                <a:lnTo>
                  <a:pt x="13715" y="27432"/>
                </a:lnTo>
                <a:lnTo>
                  <a:pt x="0" y="3409188"/>
                </a:lnTo>
                <a:lnTo>
                  <a:pt x="13716" y="3380232"/>
                </a:lnTo>
                <a:lnTo>
                  <a:pt x="27432" y="3395472"/>
                </a:lnTo>
                <a:lnTo>
                  <a:pt x="4713738" y="3395472"/>
                </a:lnTo>
                <a:close/>
              </a:path>
            </a:pathLst>
          </a:custGeom>
          <a:solidFill>
            <a:srgbClr val="B1B1B1"/>
          </a:solidFill>
        </p:spPr>
        <p:txBody>
          <a:bodyPr wrap="square" lIns="0" tIns="0" rIns="0" bIns="0" rtlCol="0">
            <a:noAutofit/>
          </a:bodyPr>
          <a:lstStyle/>
          <a:p>
            <a:endParaRPr/>
          </a:p>
        </p:txBody>
      </p:sp>
      <p:sp>
        <p:nvSpPr>
          <p:cNvPr id="11" name="object 13">
            <a:extLst>
              <a:ext uri="{FF2B5EF4-FFF2-40B4-BE49-F238E27FC236}">
                <a16:creationId xmlns:a16="http://schemas.microsoft.com/office/drawing/2014/main" id="{49DD33D4-DEBD-8108-8778-80038936FF00}"/>
              </a:ext>
            </a:extLst>
          </p:cNvPr>
          <p:cNvSpPr/>
          <p:nvPr/>
        </p:nvSpPr>
        <p:spPr>
          <a:xfrm>
            <a:off x="3194890" y="5147252"/>
            <a:ext cx="501402" cy="539496"/>
          </a:xfrm>
          <a:custGeom>
            <a:avLst/>
            <a:gdLst/>
            <a:ahLst/>
            <a:cxnLst/>
            <a:rect l="l" t="t" r="r" b="b"/>
            <a:pathLst>
              <a:path w="501402" h="539496">
                <a:moveTo>
                  <a:pt x="460247" y="437388"/>
                </a:moveTo>
                <a:lnTo>
                  <a:pt x="460247" y="441960"/>
                </a:lnTo>
                <a:lnTo>
                  <a:pt x="496830" y="519684"/>
                </a:lnTo>
                <a:lnTo>
                  <a:pt x="481590" y="533400"/>
                </a:lnTo>
                <a:lnTo>
                  <a:pt x="397763" y="509015"/>
                </a:lnTo>
                <a:lnTo>
                  <a:pt x="402335" y="510539"/>
                </a:lnTo>
                <a:lnTo>
                  <a:pt x="501402" y="539496"/>
                </a:lnTo>
                <a:lnTo>
                  <a:pt x="478542" y="438912"/>
                </a:lnTo>
                <a:lnTo>
                  <a:pt x="478542" y="432815"/>
                </a:lnTo>
                <a:lnTo>
                  <a:pt x="472446" y="429768"/>
                </a:lnTo>
                <a:lnTo>
                  <a:pt x="467874" y="431291"/>
                </a:lnTo>
                <a:lnTo>
                  <a:pt x="463295" y="432815"/>
                </a:lnTo>
                <a:lnTo>
                  <a:pt x="460247" y="437388"/>
                </a:lnTo>
                <a:close/>
              </a:path>
              <a:path w="501402" h="539496">
                <a:moveTo>
                  <a:pt x="480066" y="528827"/>
                </a:moveTo>
                <a:lnTo>
                  <a:pt x="492258" y="516636"/>
                </a:lnTo>
                <a:lnTo>
                  <a:pt x="476240" y="512059"/>
                </a:lnTo>
                <a:lnTo>
                  <a:pt x="480066" y="528827"/>
                </a:lnTo>
                <a:close/>
              </a:path>
              <a:path w="501402" h="539496">
                <a:moveTo>
                  <a:pt x="394716" y="502920"/>
                </a:moveTo>
                <a:lnTo>
                  <a:pt x="397763" y="509015"/>
                </a:lnTo>
                <a:lnTo>
                  <a:pt x="481590" y="533400"/>
                </a:lnTo>
                <a:lnTo>
                  <a:pt x="496830" y="519684"/>
                </a:lnTo>
                <a:lnTo>
                  <a:pt x="460247" y="441960"/>
                </a:lnTo>
                <a:lnTo>
                  <a:pt x="471849" y="492812"/>
                </a:lnTo>
                <a:lnTo>
                  <a:pt x="13715" y="0"/>
                </a:lnTo>
                <a:lnTo>
                  <a:pt x="0" y="13715"/>
                </a:lnTo>
                <a:lnTo>
                  <a:pt x="456619" y="506454"/>
                </a:lnTo>
                <a:lnTo>
                  <a:pt x="480066" y="528827"/>
                </a:lnTo>
                <a:lnTo>
                  <a:pt x="476240" y="512059"/>
                </a:lnTo>
                <a:lnTo>
                  <a:pt x="492258" y="516636"/>
                </a:lnTo>
                <a:lnTo>
                  <a:pt x="480066" y="528827"/>
                </a:lnTo>
                <a:lnTo>
                  <a:pt x="456619" y="506454"/>
                </a:lnTo>
                <a:lnTo>
                  <a:pt x="406907" y="492251"/>
                </a:lnTo>
                <a:lnTo>
                  <a:pt x="402335" y="490727"/>
                </a:lnTo>
                <a:lnTo>
                  <a:pt x="397763" y="492251"/>
                </a:lnTo>
                <a:lnTo>
                  <a:pt x="396239" y="498348"/>
                </a:lnTo>
                <a:lnTo>
                  <a:pt x="394716" y="502920"/>
                </a:lnTo>
                <a:close/>
              </a:path>
            </a:pathLst>
          </a:custGeom>
          <a:solidFill>
            <a:srgbClr val="FF0000"/>
          </a:solidFill>
          <a:ln w="28575">
            <a:solidFill>
              <a:srgbClr val="439297"/>
            </a:solidFill>
          </a:ln>
        </p:spPr>
        <p:txBody>
          <a:bodyPr wrap="square" lIns="0" tIns="0" rIns="0" bIns="0" rtlCol="0">
            <a:noAutofit/>
          </a:bodyPr>
          <a:lstStyle/>
          <a:p>
            <a:endParaRPr/>
          </a:p>
        </p:txBody>
      </p:sp>
      <p:sp>
        <p:nvSpPr>
          <p:cNvPr id="12" name="object 14">
            <a:extLst>
              <a:ext uri="{FF2B5EF4-FFF2-40B4-BE49-F238E27FC236}">
                <a16:creationId xmlns:a16="http://schemas.microsoft.com/office/drawing/2014/main" id="{72984C99-9841-4CB6-2338-EB127DB4FB12}"/>
              </a:ext>
            </a:extLst>
          </p:cNvPr>
          <p:cNvSpPr/>
          <p:nvPr/>
        </p:nvSpPr>
        <p:spPr>
          <a:xfrm>
            <a:off x="3194890" y="4696148"/>
            <a:ext cx="425195" cy="464819"/>
          </a:xfrm>
          <a:custGeom>
            <a:avLst/>
            <a:gdLst/>
            <a:ahLst/>
            <a:cxnLst/>
            <a:rect l="l" t="t" r="r" b="b"/>
            <a:pathLst>
              <a:path w="425195" h="464819">
                <a:moveTo>
                  <a:pt x="420623" y="21336"/>
                </a:moveTo>
                <a:lnTo>
                  <a:pt x="403859" y="102107"/>
                </a:lnTo>
                <a:lnTo>
                  <a:pt x="425195" y="0"/>
                </a:lnTo>
                <a:lnTo>
                  <a:pt x="326135" y="32003"/>
                </a:lnTo>
                <a:lnTo>
                  <a:pt x="405383" y="7619"/>
                </a:lnTo>
                <a:lnTo>
                  <a:pt x="403859" y="12191"/>
                </a:lnTo>
                <a:lnTo>
                  <a:pt x="420623" y="21336"/>
                </a:lnTo>
                <a:close/>
              </a:path>
              <a:path w="425195" h="464819">
                <a:moveTo>
                  <a:pt x="402335" y="108203"/>
                </a:moveTo>
                <a:lnTo>
                  <a:pt x="403859" y="102107"/>
                </a:lnTo>
                <a:lnTo>
                  <a:pt x="420623" y="21336"/>
                </a:lnTo>
                <a:lnTo>
                  <a:pt x="403859" y="12191"/>
                </a:lnTo>
                <a:lnTo>
                  <a:pt x="405383" y="7619"/>
                </a:lnTo>
                <a:lnTo>
                  <a:pt x="326135" y="32003"/>
                </a:lnTo>
                <a:lnTo>
                  <a:pt x="321563" y="33527"/>
                </a:lnTo>
                <a:lnTo>
                  <a:pt x="318515" y="38100"/>
                </a:lnTo>
                <a:lnTo>
                  <a:pt x="320039" y="44195"/>
                </a:lnTo>
                <a:lnTo>
                  <a:pt x="321563" y="48767"/>
                </a:lnTo>
                <a:lnTo>
                  <a:pt x="326135" y="51815"/>
                </a:lnTo>
                <a:lnTo>
                  <a:pt x="332231" y="50291"/>
                </a:lnTo>
                <a:lnTo>
                  <a:pt x="379824" y="35581"/>
                </a:lnTo>
                <a:lnTo>
                  <a:pt x="0" y="451103"/>
                </a:lnTo>
                <a:lnTo>
                  <a:pt x="13715" y="464819"/>
                </a:lnTo>
                <a:lnTo>
                  <a:pt x="396369" y="47770"/>
                </a:lnTo>
                <a:lnTo>
                  <a:pt x="400266" y="29263"/>
                </a:lnTo>
                <a:lnTo>
                  <a:pt x="416051" y="24384"/>
                </a:lnTo>
                <a:lnTo>
                  <a:pt x="396369" y="47770"/>
                </a:lnTo>
                <a:lnTo>
                  <a:pt x="385571" y="99060"/>
                </a:lnTo>
                <a:lnTo>
                  <a:pt x="384047" y="103631"/>
                </a:lnTo>
                <a:lnTo>
                  <a:pt x="387095" y="109727"/>
                </a:lnTo>
                <a:lnTo>
                  <a:pt x="391667" y="109727"/>
                </a:lnTo>
                <a:lnTo>
                  <a:pt x="397763" y="111251"/>
                </a:lnTo>
                <a:lnTo>
                  <a:pt x="402335" y="108203"/>
                </a:lnTo>
                <a:close/>
              </a:path>
              <a:path w="425195" h="464819">
                <a:moveTo>
                  <a:pt x="396369" y="47770"/>
                </a:moveTo>
                <a:lnTo>
                  <a:pt x="416051" y="24384"/>
                </a:lnTo>
                <a:lnTo>
                  <a:pt x="400266" y="29263"/>
                </a:lnTo>
                <a:lnTo>
                  <a:pt x="396369" y="47770"/>
                </a:lnTo>
                <a:close/>
              </a:path>
            </a:pathLst>
          </a:custGeom>
          <a:solidFill>
            <a:srgbClr val="FF0000"/>
          </a:solidFill>
          <a:ln w="28575">
            <a:solidFill>
              <a:srgbClr val="439297"/>
            </a:solidFill>
          </a:ln>
        </p:spPr>
        <p:txBody>
          <a:bodyPr wrap="square" lIns="0" tIns="0" rIns="0" bIns="0" rtlCol="0">
            <a:noAutofit/>
          </a:bodyPr>
          <a:lstStyle/>
          <a:p>
            <a:endParaRPr/>
          </a:p>
        </p:txBody>
      </p:sp>
      <p:sp>
        <p:nvSpPr>
          <p:cNvPr id="13" name="object 15">
            <a:extLst>
              <a:ext uri="{FF2B5EF4-FFF2-40B4-BE49-F238E27FC236}">
                <a16:creationId xmlns:a16="http://schemas.microsoft.com/office/drawing/2014/main" id="{442C3298-6299-60A6-DFC9-8BA6EC83A5A7}"/>
              </a:ext>
            </a:extLst>
          </p:cNvPr>
          <p:cNvSpPr/>
          <p:nvPr/>
        </p:nvSpPr>
        <p:spPr>
          <a:xfrm>
            <a:off x="4092532" y="2623507"/>
            <a:ext cx="665988" cy="82296"/>
          </a:xfrm>
          <a:custGeom>
            <a:avLst/>
            <a:gdLst/>
            <a:ahLst/>
            <a:cxnLst/>
            <a:rect l="l" t="t" r="r" b="b"/>
            <a:pathLst>
              <a:path w="665988" h="82296">
                <a:moveTo>
                  <a:pt x="0" y="0"/>
                </a:moveTo>
                <a:lnTo>
                  <a:pt x="0" y="82296"/>
                </a:lnTo>
                <a:lnTo>
                  <a:pt x="665988" y="82296"/>
                </a:lnTo>
                <a:lnTo>
                  <a:pt x="665988" y="0"/>
                </a:lnTo>
                <a:lnTo>
                  <a:pt x="0" y="0"/>
                </a:lnTo>
                <a:close/>
              </a:path>
            </a:pathLst>
          </a:custGeom>
          <a:solidFill>
            <a:srgbClr val="FFFFFF"/>
          </a:solidFill>
        </p:spPr>
        <p:txBody>
          <a:bodyPr wrap="square" lIns="0" tIns="0" rIns="0" bIns="0" rtlCol="0">
            <a:noAutofit/>
          </a:bodyPr>
          <a:lstStyle/>
          <a:p>
            <a:endParaRPr/>
          </a:p>
        </p:txBody>
      </p:sp>
      <p:sp>
        <p:nvSpPr>
          <p:cNvPr id="15" name="object 16">
            <a:extLst>
              <a:ext uri="{FF2B5EF4-FFF2-40B4-BE49-F238E27FC236}">
                <a16:creationId xmlns:a16="http://schemas.microsoft.com/office/drawing/2014/main" id="{F70F5544-1120-8A2B-9FA9-FD3A01D56665}"/>
              </a:ext>
            </a:extLst>
          </p:cNvPr>
          <p:cNvSpPr/>
          <p:nvPr/>
        </p:nvSpPr>
        <p:spPr>
          <a:xfrm>
            <a:off x="7104184" y="3493711"/>
            <a:ext cx="723481" cy="400812"/>
          </a:xfrm>
          <a:custGeom>
            <a:avLst/>
            <a:gdLst/>
            <a:ahLst/>
            <a:cxnLst/>
            <a:rect l="l" t="t" r="r" b="b"/>
            <a:pathLst>
              <a:path w="2217420" h="400812">
                <a:moveTo>
                  <a:pt x="9144" y="0"/>
                </a:moveTo>
                <a:lnTo>
                  <a:pt x="4572" y="0"/>
                </a:lnTo>
                <a:lnTo>
                  <a:pt x="0" y="4572"/>
                </a:lnTo>
                <a:lnTo>
                  <a:pt x="0" y="390144"/>
                </a:lnTo>
                <a:lnTo>
                  <a:pt x="9144" y="19812"/>
                </a:lnTo>
                <a:lnTo>
                  <a:pt x="2199131" y="19811"/>
                </a:lnTo>
                <a:lnTo>
                  <a:pt x="2199131" y="390144"/>
                </a:lnTo>
                <a:lnTo>
                  <a:pt x="0" y="396240"/>
                </a:lnTo>
                <a:lnTo>
                  <a:pt x="4572" y="400812"/>
                </a:lnTo>
                <a:lnTo>
                  <a:pt x="2214372" y="400812"/>
                </a:lnTo>
                <a:lnTo>
                  <a:pt x="2217420" y="396239"/>
                </a:lnTo>
                <a:lnTo>
                  <a:pt x="2217420" y="390144"/>
                </a:lnTo>
                <a:lnTo>
                  <a:pt x="2208276" y="381000"/>
                </a:lnTo>
                <a:lnTo>
                  <a:pt x="2208276" y="19812"/>
                </a:lnTo>
                <a:lnTo>
                  <a:pt x="2199131" y="9144"/>
                </a:lnTo>
                <a:lnTo>
                  <a:pt x="19812" y="9144"/>
                </a:lnTo>
                <a:lnTo>
                  <a:pt x="2217420" y="9144"/>
                </a:lnTo>
                <a:lnTo>
                  <a:pt x="2217420" y="4572"/>
                </a:lnTo>
                <a:lnTo>
                  <a:pt x="2214372" y="0"/>
                </a:lnTo>
                <a:lnTo>
                  <a:pt x="9144" y="0"/>
                </a:lnTo>
                <a:close/>
              </a:path>
            </a:pathLst>
          </a:custGeom>
          <a:solidFill>
            <a:srgbClr val="1E4090"/>
          </a:solidFill>
          <a:ln w="53975">
            <a:solidFill>
              <a:srgbClr val="439297"/>
            </a:solidFill>
          </a:ln>
        </p:spPr>
        <p:txBody>
          <a:bodyPr wrap="square" lIns="0" tIns="0" rIns="0" bIns="0" rtlCol="0">
            <a:noAutofit/>
          </a:bodyPr>
          <a:lstStyle/>
          <a:p>
            <a:endParaRPr/>
          </a:p>
        </p:txBody>
      </p:sp>
    </p:spTree>
    <p:extLst>
      <p:ext uri="{BB962C8B-B14F-4D97-AF65-F5344CB8AC3E}">
        <p14:creationId xmlns:p14="http://schemas.microsoft.com/office/powerpoint/2010/main" val="362342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35BD1-F19D-7168-AB71-493B206A6F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35B01C-7525-A510-4D6E-F5D1D6FFF73E}"/>
              </a:ext>
            </a:extLst>
          </p:cNvPr>
          <p:cNvSpPr>
            <a:spLocks noGrp="1"/>
          </p:cNvSpPr>
          <p:nvPr>
            <p:ph type="title"/>
          </p:nvPr>
        </p:nvSpPr>
        <p:spPr/>
        <p:txBody>
          <a:bodyPr/>
          <a:lstStyle/>
          <a:p>
            <a:r>
              <a:rPr lang="en-US" dirty="0"/>
              <a:t>Edit an Issue Form</a:t>
            </a:r>
          </a:p>
        </p:txBody>
      </p:sp>
      <p:sp>
        <p:nvSpPr>
          <p:cNvPr id="6" name="Content Placeholder 5">
            <a:extLst>
              <a:ext uri="{FF2B5EF4-FFF2-40B4-BE49-F238E27FC236}">
                <a16:creationId xmlns:a16="http://schemas.microsoft.com/office/drawing/2014/main" id="{3332FFE1-D6BF-0C08-EDB3-FB16BF5A0B10}"/>
              </a:ext>
            </a:extLst>
          </p:cNvPr>
          <p:cNvSpPr>
            <a:spLocks noGrp="1"/>
          </p:cNvSpPr>
          <p:nvPr>
            <p:ph idx="1"/>
          </p:nvPr>
        </p:nvSpPr>
        <p:spPr>
          <a:xfrm>
            <a:off x="419100" y="1371600"/>
            <a:ext cx="10372830" cy="457021"/>
          </a:xfrm>
        </p:spPr>
        <p:txBody>
          <a:bodyPr/>
          <a:lstStyle/>
          <a:p>
            <a:pPr lvl="1"/>
            <a:r>
              <a:rPr lang="en-US" dirty="0"/>
              <a:t>When the form opens, add attachments and comments as needed.  Click Save &amp; Notify to save the form and send an updated email notification.  The Issue Owner and Reviewers will receive an email notification. </a:t>
            </a:r>
          </a:p>
        </p:txBody>
      </p:sp>
      <p:sp>
        <p:nvSpPr>
          <p:cNvPr id="7" name="Slide Number Placeholder 6">
            <a:extLst>
              <a:ext uri="{FF2B5EF4-FFF2-40B4-BE49-F238E27FC236}">
                <a16:creationId xmlns:a16="http://schemas.microsoft.com/office/drawing/2014/main" id="{DB153B2D-E9DD-0AEF-1144-411317E07311}"/>
              </a:ext>
            </a:extLst>
          </p:cNvPr>
          <p:cNvSpPr>
            <a:spLocks noGrp="1"/>
          </p:cNvSpPr>
          <p:nvPr>
            <p:ph type="sldNum" sz="quarter" idx="12"/>
          </p:nvPr>
        </p:nvSpPr>
        <p:spPr/>
        <p:txBody>
          <a:bodyPr/>
          <a:lstStyle/>
          <a:p>
            <a:fld id="{7A7A97EF-C944-4447-B862-B593E9B4A0FF}" type="slidenum">
              <a:rPr lang="en-US" smtClean="0"/>
              <a:pPr/>
              <a:t>8</a:t>
            </a:fld>
            <a:endParaRPr lang="en-US" dirty="0"/>
          </a:p>
        </p:txBody>
      </p:sp>
      <p:sp>
        <p:nvSpPr>
          <p:cNvPr id="2" name="object 8">
            <a:extLst>
              <a:ext uri="{FF2B5EF4-FFF2-40B4-BE49-F238E27FC236}">
                <a16:creationId xmlns:a16="http://schemas.microsoft.com/office/drawing/2014/main" id="{97D1B51F-BA0F-3E82-912B-33CFF93289E4}"/>
              </a:ext>
            </a:extLst>
          </p:cNvPr>
          <p:cNvSpPr/>
          <p:nvPr/>
        </p:nvSpPr>
        <p:spPr>
          <a:xfrm>
            <a:off x="3703723" y="2242117"/>
            <a:ext cx="3971543" cy="4067555"/>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21" name="object 16">
            <a:extLst>
              <a:ext uri="{FF2B5EF4-FFF2-40B4-BE49-F238E27FC236}">
                <a16:creationId xmlns:a16="http://schemas.microsoft.com/office/drawing/2014/main" id="{BA736DAD-6713-3CAE-F791-4115BFD475D7}"/>
              </a:ext>
            </a:extLst>
          </p:cNvPr>
          <p:cNvSpPr/>
          <p:nvPr/>
        </p:nvSpPr>
        <p:spPr>
          <a:xfrm>
            <a:off x="3722145" y="4563861"/>
            <a:ext cx="723481" cy="400812"/>
          </a:xfrm>
          <a:custGeom>
            <a:avLst/>
            <a:gdLst/>
            <a:ahLst/>
            <a:cxnLst/>
            <a:rect l="l" t="t" r="r" b="b"/>
            <a:pathLst>
              <a:path w="2217420" h="400812">
                <a:moveTo>
                  <a:pt x="9144" y="0"/>
                </a:moveTo>
                <a:lnTo>
                  <a:pt x="4572" y="0"/>
                </a:lnTo>
                <a:lnTo>
                  <a:pt x="0" y="4572"/>
                </a:lnTo>
                <a:lnTo>
                  <a:pt x="0" y="390144"/>
                </a:lnTo>
                <a:lnTo>
                  <a:pt x="9144" y="19812"/>
                </a:lnTo>
                <a:lnTo>
                  <a:pt x="2199131" y="19811"/>
                </a:lnTo>
                <a:lnTo>
                  <a:pt x="2199131" y="390144"/>
                </a:lnTo>
                <a:lnTo>
                  <a:pt x="0" y="396240"/>
                </a:lnTo>
                <a:lnTo>
                  <a:pt x="4572" y="400812"/>
                </a:lnTo>
                <a:lnTo>
                  <a:pt x="2214372" y="400812"/>
                </a:lnTo>
                <a:lnTo>
                  <a:pt x="2217420" y="396239"/>
                </a:lnTo>
                <a:lnTo>
                  <a:pt x="2217420" y="390144"/>
                </a:lnTo>
                <a:lnTo>
                  <a:pt x="2208276" y="381000"/>
                </a:lnTo>
                <a:lnTo>
                  <a:pt x="2208276" y="19812"/>
                </a:lnTo>
                <a:lnTo>
                  <a:pt x="2199131" y="9144"/>
                </a:lnTo>
                <a:lnTo>
                  <a:pt x="19812" y="9144"/>
                </a:lnTo>
                <a:lnTo>
                  <a:pt x="2217420" y="9144"/>
                </a:lnTo>
                <a:lnTo>
                  <a:pt x="2217420" y="4572"/>
                </a:lnTo>
                <a:lnTo>
                  <a:pt x="2214372" y="0"/>
                </a:lnTo>
                <a:lnTo>
                  <a:pt x="9144" y="0"/>
                </a:lnTo>
                <a:close/>
              </a:path>
            </a:pathLst>
          </a:custGeom>
          <a:solidFill>
            <a:srgbClr val="1E4090"/>
          </a:solidFill>
          <a:ln w="53975">
            <a:solidFill>
              <a:srgbClr val="439297"/>
            </a:solidFill>
          </a:ln>
        </p:spPr>
        <p:txBody>
          <a:bodyPr wrap="square" lIns="0" tIns="0" rIns="0" bIns="0" rtlCol="0">
            <a:noAutofit/>
          </a:bodyPr>
          <a:lstStyle/>
          <a:p>
            <a:endParaRPr/>
          </a:p>
        </p:txBody>
      </p:sp>
      <p:sp>
        <p:nvSpPr>
          <p:cNvPr id="22" name="object 16">
            <a:extLst>
              <a:ext uri="{FF2B5EF4-FFF2-40B4-BE49-F238E27FC236}">
                <a16:creationId xmlns:a16="http://schemas.microsoft.com/office/drawing/2014/main" id="{9C2AF2FF-F0F9-7733-B8AE-020302E69B09}"/>
              </a:ext>
            </a:extLst>
          </p:cNvPr>
          <p:cNvSpPr/>
          <p:nvPr/>
        </p:nvSpPr>
        <p:spPr>
          <a:xfrm>
            <a:off x="3803300" y="5341260"/>
            <a:ext cx="723481" cy="400812"/>
          </a:xfrm>
          <a:custGeom>
            <a:avLst/>
            <a:gdLst/>
            <a:ahLst/>
            <a:cxnLst/>
            <a:rect l="l" t="t" r="r" b="b"/>
            <a:pathLst>
              <a:path w="2217420" h="400812">
                <a:moveTo>
                  <a:pt x="9144" y="0"/>
                </a:moveTo>
                <a:lnTo>
                  <a:pt x="4572" y="0"/>
                </a:lnTo>
                <a:lnTo>
                  <a:pt x="0" y="4572"/>
                </a:lnTo>
                <a:lnTo>
                  <a:pt x="0" y="390144"/>
                </a:lnTo>
                <a:lnTo>
                  <a:pt x="9144" y="19812"/>
                </a:lnTo>
                <a:lnTo>
                  <a:pt x="2199131" y="19811"/>
                </a:lnTo>
                <a:lnTo>
                  <a:pt x="2199131" y="390144"/>
                </a:lnTo>
                <a:lnTo>
                  <a:pt x="0" y="396240"/>
                </a:lnTo>
                <a:lnTo>
                  <a:pt x="4572" y="400812"/>
                </a:lnTo>
                <a:lnTo>
                  <a:pt x="2214372" y="400812"/>
                </a:lnTo>
                <a:lnTo>
                  <a:pt x="2217420" y="396239"/>
                </a:lnTo>
                <a:lnTo>
                  <a:pt x="2217420" y="390144"/>
                </a:lnTo>
                <a:lnTo>
                  <a:pt x="2208276" y="381000"/>
                </a:lnTo>
                <a:lnTo>
                  <a:pt x="2208276" y="19812"/>
                </a:lnTo>
                <a:lnTo>
                  <a:pt x="2199131" y="9144"/>
                </a:lnTo>
                <a:lnTo>
                  <a:pt x="19812" y="9144"/>
                </a:lnTo>
                <a:lnTo>
                  <a:pt x="2217420" y="9144"/>
                </a:lnTo>
                <a:lnTo>
                  <a:pt x="2217420" y="4572"/>
                </a:lnTo>
                <a:lnTo>
                  <a:pt x="2214372" y="0"/>
                </a:lnTo>
                <a:lnTo>
                  <a:pt x="9144" y="0"/>
                </a:lnTo>
                <a:close/>
              </a:path>
            </a:pathLst>
          </a:custGeom>
          <a:solidFill>
            <a:srgbClr val="1E4090"/>
          </a:solidFill>
          <a:ln w="53975">
            <a:solidFill>
              <a:srgbClr val="439297"/>
            </a:solidFill>
          </a:ln>
        </p:spPr>
        <p:txBody>
          <a:bodyPr wrap="square" lIns="0" tIns="0" rIns="0" bIns="0" rtlCol="0">
            <a:noAutofit/>
          </a:bodyPr>
          <a:lstStyle/>
          <a:p>
            <a:endParaRPr/>
          </a:p>
        </p:txBody>
      </p:sp>
      <p:sp>
        <p:nvSpPr>
          <p:cNvPr id="23" name="object 16">
            <a:extLst>
              <a:ext uri="{FF2B5EF4-FFF2-40B4-BE49-F238E27FC236}">
                <a16:creationId xmlns:a16="http://schemas.microsoft.com/office/drawing/2014/main" id="{0F90D94D-FCCF-E709-B0EE-6B1432633945}"/>
              </a:ext>
            </a:extLst>
          </p:cNvPr>
          <p:cNvSpPr/>
          <p:nvPr/>
        </p:nvSpPr>
        <p:spPr>
          <a:xfrm>
            <a:off x="6687177" y="5980678"/>
            <a:ext cx="723481" cy="400812"/>
          </a:xfrm>
          <a:custGeom>
            <a:avLst/>
            <a:gdLst/>
            <a:ahLst/>
            <a:cxnLst/>
            <a:rect l="l" t="t" r="r" b="b"/>
            <a:pathLst>
              <a:path w="2217420" h="400812">
                <a:moveTo>
                  <a:pt x="9144" y="0"/>
                </a:moveTo>
                <a:lnTo>
                  <a:pt x="4572" y="0"/>
                </a:lnTo>
                <a:lnTo>
                  <a:pt x="0" y="4572"/>
                </a:lnTo>
                <a:lnTo>
                  <a:pt x="0" y="390144"/>
                </a:lnTo>
                <a:lnTo>
                  <a:pt x="9144" y="19812"/>
                </a:lnTo>
                <a:lnTo>
                  <a:pt x="2199131" y="19811"/>
                </a:lnTo>
                <a:lnTo>
                  <a:pt x="2199131" y="390144"/>
                </a:lnTo>
                <a:lnTo>
                  <a:pt x="0" y="396240"/>
                </a:lnTo>
                <a:lnTo>
                  <a:pt x="4572" y="400812"/>
                </a:lnTo>
                <a:lnTo>
                  <a:pt x="2214372" y="400812"/>
                </a:lnTo>
                <a:lnTo>
                  <a:pt x="2217420" y="396239"/>
                </a:lnTo>
                <a:lnTo>
                  <a:pt x="2217420" y="390144"/>
                </a:lnTo>
                <a:lnTo>
                  <a:pt x="2208276" y="381000"/>
                </a:lnTo>
                <a:lnTo>
                  <a:pt x="2208276" y="19812"/>
                </a:lnTo>
                <a:lnTo>
                  <a:pt x="2199131" y="9144"/>
                </a:lnTo>
                <a:lnTo>
                  <a:pt x="19812" y="9144"/>
                </a:lnTo>
                <a:lnTo>
                  <a:pt x="2217420" y="9144"/>
                </a:lnTo>
                <a:lnTo>
                  <a:pt x="2217420" y="4572"/>
                </a:lnTo>
                <a:lnTo>
                  <a:pt x="2214372" y="0"/>
                </a:lnTo>
                <a:lnTo>
                  <a:pt x="9144" y="0"/>
                </a:lnTo>
                <a:close/>
              </a:path>
            </a:pathLst>
          </a:custGeom>
          <a:solidFill>
            <a:srgbClr val="1E4090"/>
          </a:solidFill>
          <a:ln w="53975">
            <a:solidFill>
              <a:srgbClr val="439297"/>
            </a:solidFill>
          </a:ln>
        </p:spPr>
        <p:txBody>
          <a:bodyPr wrap="square" lIns="0" tIns="0" rIns="0" bIns="0" rtlCol="0">
            <a:noAutofit/>
          </a:bodyPr>
          <a:lstStyle/>
          <a:p>
            <a:endParaRPr/>
          </a:p>
        </p:txBody>
      </p:sp>
    </p:spTree>
    <p:extLst>
      <p:ext uri="{BB962C8B-B14F-4D97-AF65-F5344CB8AC3E}">
        <p14:creationId xmlns:p14="http://schemas.microsoft.com/office/powerpoint/2010/main" val="227943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9DB30-5F98-67FB-7FC0-A37A58FE4D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70E4F6-C545-913D-00A0-4005C9DF7E47}"/>
              </a:ext>
            </a:extLst>
          </p:cNvPr>
          <p:cNvSpPr>
            <a:spLocks noGrp="1"/>
          </p:cNvSpPr>
          <p:nvPr>
            <p:ph type="title"/>
          </p:nvPr>
        </p:nvSpPr>
        <p:spPr/>
        <p:txBody>
          <a:bodyPr/>
          <a:lstStyle/>
          <a:p>
            <a:r>
              <a:rPr lang="en-US" dirty="0"/>
              <a:t>Issue Owner Actions &amp; Close an Issue Form</a:t>
            </a:r>
          </a:p>
        </p:txBody>
      </p:sp>
      <p:sp>
        <p:nvSpPr>
          <p:cNvPr id="6" name="Content Placeholder 5">
            <a:extLst>
              <a:ext uri="{FF2B5EF4-FFF2-40B4-BE49-F238E27FC236}">
                <a16:creationId xmlns:a16="http://schemas.microsoft.com/office/drawing/2014/main" id="{B37BEB3C-0F3D-E6A2-C50F-5F4E6F121C0C}"/>
              </a:ext>
            </a:extLst>
          </p:cNvPr>
          <p:cNvSpPr>
            <a:spLocks noGrp="1"/>
          </p:cNvSpPr>
          <p:nvPr>
            <p:ph idx="1"/>
          </p:nvPr>
        </p:nvSpPr>
        <p:spPr>
          <a:xfrm>
            <a:off x="419100" y="1371600"/>
            <a:ext cx="10163175" cy="457021"/>
          </a:xfrm>
        </p:spPr>
        <p:txBody>
          <a:bodyPr/>
          <a:lstStyle/>
          <a:p>
            <a:pPr lvl="1"/>
            <a:r>
              <a:rPr lang="en-US" dirty="0"/>
              <a:t>The Issue Owner can change the Issue Owner, add or remove Reviewers, add comments and add attachments. Navigate to the folder in the project where the Issue Form was created or the Issue Forms Folder under 00 Workflow Forms, right click and select Edit.  The Issue Owner is the only person who can close the Issue Form, using the Complete &amp; Close Issue button.  You will receive a confirmation dialog box.  Click OK and the form will be closed.  Click Cancel to keep the form open.</a:t>
            </a:r>
          </a:p>
        </p:txBody>
      </p:sp>
      <p:sp>
        <p:nvSpPr>
          <p:cNvPr id="7" name="Slide Number Placeholder 6">
            <a:extLst>
              <a:ext uri="{FF2B5EF4-FFF2-40B4-BE49-F238E27FC236}">
                <a16:creationId xmlns:a16="http://schemas.microsoft.com/office/drawing/2014/main" id="{60E9989C-FD4C-E84F-6962-E3292B2768B3}"/>
              </a:ext>
            </a:extLst>
          </p:cNvPr>
          <p:cNvSpPr>
            <a:spLocks noGrp="1"/>
          </p:cNvSpPr>
          <p:nvPr>
            <p:ph type="sldNum" sz="quarter" idx="12"/>
          </p:nvPr>
        </p:nvSpPr>
        <p:spPr/>
        <p:txBody>
          <a:bodyPr/>
          <a:lstStyle/>
          <a:p>
            <a:fld id="{7A7A97EF-C944-4447-B862-B593E9B4A0FF}" type="slidenum">
              <a:rPr lang="en-US" smtClean="0"/>
              <a:pPr/>
              <a:t>9</a:t>
            </a:fld>
            <a:endParaRPr lang="en-US" dirty="0"/>
          </a:p>
        </p:txBody>
      </p:sp>
      <p:sp>
        <p:nvSpPr>
          <p:cNvPr id="2" name="object 9">
            <a:extLst>
              <a:ext uri="{FF2B5EF4-FFF2-40B4-BE49-F238E27FC236}">
                <a16:creationId xmlns:a16="http://schemas.microsoft.com/office/drawing/2014/main" id="{CFC24994-1E9F-1384-C06A-87A299A7031B}"/>
              </a:ext>
            </a:extLst>
          </p:cNvPr>
          <p:cNvSpPr/>
          <p:nvPr/>
        </p:nvSpPr>
        <p:spPr>
          <a:xfrm>
            <a:off x="2370788" y="2674416"/>
            <a:ext cx="3800855" cy="3416807"/>
          </a:xfrm>
          <a:prstGeom prst="rect">
            <a:avLst/>
          </a:prstGeom>
          <a:blipFill>
            <a:blip r:embed="rId2" cstate="print"/>
            <a:stretch>
              <a:fillRect/>
            </a:stretch>
          </a:blipFill>
          <a:ln w="22225">
            <a:solidFill>
              <a:srgbClr val="439297"/>
            </a:solidFill>
          </a:ln>
        </p:spPr>
        <p:txBody>
          <a:bodyPr wrap="square" lIns="0" tIns="0" rIns="0" bIns="0" rtlCol="0">
            <a:noAutofit/>
          </a:bodyPr>
          <a:lstStyle/>
          <a:p>
            <a:endParaRPr/>
          </a:p>
        </p:txBody>
      </p:sp>
      <p:sp>
        <p:nvSpPr>
          <p:cNvPr id="13" name="object 16">
            <a:extLst>
              <a:ext uri="{FF2B5EF4-FFF2-40B4-BE49-F238E27FC236}">
                <a16:creationId xmlns:a16="http://schemas.microsoft.com/office/drawing/2014/main" id="{6AD001E8-2BA3-A7F0-CB42-F63EACAF3856}"/>
              </a:ext>
            </a:extLst>
          </p:cNvPr>
          <p:cNvSpPr/>
          <p:nvPr/>
        </p:nvSpPr>
        <p:spPr>
          <a:xfrm>
            <a:off x="5528268" y="5757670"/>
            <a:ext cx="723481" cy="400812"/>
          </a:xfrm>
          <a:custGeom>
            <a:avLst/>
            <a:gdLst/>
            <a:ahLst/>
            <a:cxnLst/>
            <a:rect l="l" t="t" r="r" b="b"/>
            <a:pathLst>
              <a:path w="2217420" h="400812">
                <a:moveTo>
                  <a:pt x="9144" y="0"/>
                </a:moveTo>
                <a:lnTo>
                  <a:pt x="4572" y="0"/>
                </a:lnTo>
                <a:lnTo>
                  <a:pt x="0" y="4572"/>
                </a:lnTo>
                <a:lnTo>
                  <a:pt x="0" y="390144"/>
                </a:lnTo>
                <a:lnTo>
                  <a:pt x="9144" y="19812"/>
                </a:lnTo>
                <a:lnTo>
                  <a:pt x="2199131" y="19811"/>
                </a:lnTo>
                <a:lnTo>
                  <a:pt x="2199131" y="390144"/>
                </a:lnTo>
                <a:lnTo>
                  <a:pt x="0" y="396240"/>
                </a:lnTo>
                <a:lnTo>
                  <a:pt x="4572" y="400812"/>
                </a:lnTo>
                <a:lnTo>
                  <a:pt x="2214372" y="400812"/>
                </a:lnTo>
                <a:lnTo>
                  <a:pt x="2217420" y="396239"/>
                </a:lnTo>
                <a:lnTo>
                  <a:pt x="2217420" y="390144"/>
                </a:lnTo>
                <a:lnTo>
                  <a:pt x="2208276" y="381000"/>
                </a:lnTo>
                <a:lnTo>
                  <a:pt x="2208276" y="19812"/>
                </a:lnTo>
                <a:lnTo>
                  <a:pt x="2199131" y="9144"/>
                </a:lnTo>
                <a:lnTo>
                  <a:pt x="19812" y="9144"/>
                </a:lnTo>
                <a:lnTo>
                  <a:pt x="2217420" y="9144"/>
                </a:lnTo>
                <a:lnTo>
                  <a:pt x="2217420" y="4572"/>
                </a:lnTo>
                <a:lnTo>
                  <a:pt x="2214372" y="0"/>
                </a:lnTo>
                <a:lnTo>
                  <a:pt x="9144" y="0"/>
                </a:lnTo>
                <a:close/>
              </a:path>
            </a:pathLst>
          </a:custGeom>
          <a:solidFill>
            <a:srgbClr val="1E4090"/>
          </a:solidFill>
          <a:ln w="53975">
            <a:solidFill>
              <a:srgbClr val="439297"/>
            </a:solidFill>
          </a:ln>
        </p:spPr>
        <p:txBody>
          <a:bodyPr wrap="square" lIns="0" tIns="0" rIns="0" bIns="0" rtlCol="0">
            <a:noAutofit/>
          </a:bodyPr>
          <a:lstStyle/>
          <a:p>
            <a:endParaRPr/>
          </a:p>
        </p:txBody>
      </p:sp>
      <p:pic>
        <p:nvPicPr>
          <p:cNvPr id="16" name="Picture 15">
            <a:extLst>
              <a:ext uri="{FF2B5EF4-FFF2-40B4-BE49-F238E27FC236}">
                <a16:creationId xmlns:a16="http://schemas.microsoft.com/office/drawing/2014/main" id="{5FCE2A9B-18FD-8AA1-EBC3-30F7055FAB47}"/>
              </a:ext>
            </a:extLst>
          </p:cNvPr>
          <p:cNvPicPr>
            <a:picLocks noChangeAspect="1"/>
          </p:cNvPicPr>
          <p:nvPr/>
        </p:nvPicPr>
        <p:blipFill>
          <a:blip r:embed="rId3"/>
          <a:stretch>
            <a:fillRect/>
          </a:stretch>
        </p:blipFill>
        <p:spPr>
          <a:xfrm>
            <a:off x="5589450" y="3849789"/>
            <a:ext cx="2866143" cy="955381"/>
          </a:xfrm>
          <a:prstGeom prst="rect">
            <a:avLst/>
          </a:prstGeom>
          <a:blipFill>
            <a:blip r:embed="rId2" cstate="print"/>
            <a:stretch>
              <a:fillRect/>
            </a:stretch>
          </a:blipFill>
          <a:ln w="22225">
            <a:solidFill>
              <a:srgbClr val="439297"/>
            </a:solidFill>
          </a:ln>
        </p:spPr>
      </p:pic>
    </p:spTree>
    <p:extLst>
      <p:ext uri="{BB962C8B-B14F-4D97-AF65-F5344CB8AC3E}">
        <p14:creationId xmlns:p14="http://schemas.microsoft.com/office/powerpoint/2010/main" val="607910900"/>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customXml/itemProps2.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3.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885</TotalTime>
  <Words>564</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Gill Sans MT</vt:lpstr>
      <vt:lpstr>Inter</vt:lpstr>
      <vt:lpstr>Sons Condensed Extrabold</vt:lpstr>
      <vt:lpstr>GE Vernova</vt:lpstr>
      <vt:lpstr>Documentum training Issue Form</vt:lpstr>
      <vt:lpstr>Create an Issue Form</vt:lpstr>
      <vt:lpstr>Create an Issue Form</vt:lpstr>
      <vt:lpstr>Create an Issue Form</vt:lpstr>
      <vt:lpstr>Create an Issue Form</vt:lpstr>
      <vt:lpstr>View an Issue Form</vt:lpstr>
      <vt:lpstr>Edit an Issue Form</vt:lpstr>
      <vt:lpstr>Edit an Issue Form</vt:lpstr>
      <vt:lpstr>Issue Owner Actions &amp; Close an Issue Form</vt:lpstr>
      <vt:lpstr>Close an Issue Form</vt:lpstr>
      <vt:lpstr>Documentum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 GCCH)</cp:lastModifiedBy>
  <cp:revision>32</cp:revision>
  <dcterms:created xsi:type="dcterms:W3CDTF">2024-03-07T04:01:35Z</dcterms:created>
  <dcterms:modified xsi:type="dcterms:W3CDTF">2026-01-19T20:44:12Z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