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6"/>
  </p:notesMasterIdLst>
  <p:handoutMasterIdLst>
    <p:handoutMasterId r:id="rId7"/>
  </p:handoutMasterIdLst>
  <p:sldIdLst>
    <p:sldId id="381" r:id="rId5"/>
  </p:sldIdLst>
  <p:sldSz cx="12192000" cy="6858000"/>
  <p:notesSz cx="6858000" cy="9144000"/>
  <p:embeddedFontLst>
    <p:embeddedFont>
      <p:font typeface="Inter" panose="020B0502030000000004" pitchFamily="34" charset="0"/>
      <p:regular r:id="rId8"/>
      <p:bold r:id="rId9"/>
      <p:italic r:id="rId10"/>
      <p:boldItalic r:id="rId11"/>
    </p:embeddedFont>
    <p:embeddedFont>
      <p:font typeface="Sons Condensed Extrabold" panose="02060906060206060203" pitchFamily="18"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92" d="100"/>
          <a:sy n="92" d="100"/>
        </p:scale>
        <p:origin x="48" y="89"/>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rich, Michele (GE Vernova, GCCH)" userId="e56af899-7954-4dd1-95b1-388c88a76a86" providerId="ADAL" clId="{4AB088D5-7F29-4D3C-9AF0-26CE008B5DC7}"/>
    <pc:docChg chg="modSld">
      <pc:chgData name="Diederich, Michele (GE Vernova, GCCH)" userId="e56af899-7954-4dd1-95b1-388c88a76a86" providerId="ADAL" clId="{4AB088D5-7F29-4D3C-9AF0-26CE008B5DC7}" dt="2026-01-19T20:42:55.339" v="11" actId="20577"/>
      <pc:docMkLst>
        <pc:docMk/>
      </pc:docMkLst>
      <pc:sldChg chg="modSp mod">
        <pc:chgData name="Diederich, Michele (GE Vernova, GCCH)" userId="e56af899-7954-4dd1-95b1-388c88a76a86" providerId="ADAL" clId="{4AB088D5-7F29-4D3C-9AF0-26CE008B5DC7}" dt="2026-01-19T20:42:55.339" v="11" actId="20577"/>
        <pc:sldMkLst>
          <pc:docMk/>
          <pc:sldMk cId="527306483" sldId="381"/>
        </pc:sldMkLst>
        <pc:spChg chg="mod">
          <ac:chgData name="Diederich, Michele (GE Vernova, GCCH)" userId="e56af899-7954-4dd1-95b1-388c88a76a86" providerId="ADAL" clId="{4AB088D5-7F29-4D3C-9AF0-26CE008B5DC7}" dt="2026-01-19T20:42:55.339" v="11" actId="20577"/>
          <ac:spMkLst>
            <pc:docMk/>
            <pc:sldMk cId="527306483" sldId="381"/>
            <ac:spMk id="3" creationId="{6112925A-3C07-9505-B259-0CA2BA5935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1/19/2026</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3" y="6492877"/>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70"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101"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2"/>
            <a:ext cx="7296912"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1000" y="2095501"/>
            <a:ext cx="3771899"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7"/>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1342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11353801" cy="4806951"/>
          </a:xfrm>
          <a:noFill/>
        </p:spPr>
        <p:txBody>
          <a:bodyPr lIns="0" tIns="182880" rIns="0" bIns="0">
            <a:noAutofit/>
          </a:bodyPr>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0" y="6492877"/>
            <a:ext cx="5397113"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2"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2"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8"/>
            <a:ext cx="2606041"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51"/>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110718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41"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9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7"/>
            <a:ext cx="6896100" cy="1965325"/>
          </a:xfrm>
        </p:spPr>
        <p:txBody>
          <a:bodyPr anchor="t" anchorCtr="0"/>
          <a:lstStyle>
            <a:lvl1pPr>
              <a:lnSpc>
                <a:spcPts val="5401"/>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1"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22"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9"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8"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1" y="6492877"/>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rgbClr val="21212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3"/>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3" userDrawn="1">
          <p15:clr>
            <a:srgbClr val="FBAE40"/>
          </p15:clr>
        </p15:guide>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2" userDrawn="1">
          <p15:clr>
            <a:srgbClr val="FBAE40"/>
          </p15:clr>
        </p15:guide>
        <p15:guide id="8" orient="horz" pos="2736" userDrawn="1">
          <p15:clr>
            <a:srgbClr val="FBAE40"/>
          </p15:clr>
        </p15:guide>
        <p15:guide id="9" orient="horz" pos="335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7"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1"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7"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1"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9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9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2400" userDrawn="1">
          <p15:clr>
            <a:srgbClr val="FBAE40"/>
          </p15:clr>
        </p15:guide>
        <p15:guide id="4" pos="1081"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1" y="2"/>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400300"/>
            <a:ext cx="5155223" cy="3810000"/>
          </a:xfrm>
        </p:spPr>
        <p:txBody>
          <a:bodyPr/>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3" y="419102"/>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2"/>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1" cy="3810000"/>
          </a:xfrm>
        </p:spPr>
        <p:txBody>
          <a:bodyPr/>
          <a:lstStyle>
            <a:lvl1pP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2"/>
            <a:ext cx="5410201"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9"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7"/>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7"/>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2" y="615950"/>
            <a:ext cx="5494420" cy="5486400"/>
          </a:xfrm>
        </p:spPr>
        <p:txBody>
          <a:bodyPr anchor="t" anchorCtr="0"/>
          <a:lstStyle>
            <a:lvl1pPr marL="0" indent="0">
              <a:lnSpc>
                <a:spcPct val="85000"/>
              </a:lnSpc>
              <a:spcAft>
                <a:spcPts val="1001"/>
              </a:spcAft>
              <a:defRPr sz="5001"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1">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1">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3" y="615950"/>
            <a:ext cx="5313947" cy="5486400"/>
          </a:xfrm>
        </p:spPr>
        <p:txBody>
          <a:bodyPr anchor="t" anchorCtr="0"/>
          <a:lstStyle>
            <a:lvl1pPr marL="0" indent="0">
              <a:lnSpc>
                <a:spcPct val="85000"/>
              </a:lnSpc>
              <a:spcAft>
                <a:spcPts val="0"/>
              </a:spcAft>
              <a:defRPr sz="5001"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1">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1">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30" indent="-174630">
              <a:buClrTx/>
              <a:buFont typeface="Arial" panose="020B0604020202020204" pitchFamily="34" charset="0"/>
              <a:buChar char="•"/>
              <a:defRPr>
                <a:solidFill>
                  <a:schemeClr val="tx2"/>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7"/>
            <a:ext cx="5345355"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8"/>
            <a:ext cx="2606041"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4"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32124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30" indent="-174630">
              <a:buClr>
                <a:srgbClr val="212121"/>
              </a:buClr>
              <a:buFont typeface="Arial" panose="020B0604020202020204" pitchFamily="34" charset="0"/>
              <a:buChar char="•"/>
              <a:defRPr>
                <a:solidFill>
                  <a:srgbClr val="212121"/>
                </a:solidFill>
              </a:defRPr>
            </a:lvl3pPr>
            <a:lvl4pPr marL="365770" indent="-182884">
              <a:buClr>
                <a:srgbClr val="212121"/>
              </a:buClr>
              <a:buFont typeface="Arial"/>
              <a:buChar char="–"/>
              <a:defRPr>
                <a:solidFill>
                  <a:srgbClr val="212121"/>
                </a:solidFill>
              </a:defRPr>
            </a:lvl4pPr>
            <a:lvl5pPr marL="548654">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userDrawn="1">
          <p15:clr>
            <a:srgbClr val="FBAE40"/>
          </p15:clr>
        </p15:guide>
        <p15:guide id="4" orient="horz" pos="88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9" y="454890"/>
            <a:ext cx="2429929" cy="242502"/>
          </a:xfrm>
          <a:prstGeom prst="rect">
            <a:avLst/>
          </a:prstGeom>
        </p:spPr>
        <p:txBody>
          <a:bodyPr lIns="0" tIns="0" rIns="0" bIns="0"/>
          <a:lstStyle>
            <a:lvl1pPr>
              <a:defRPr sz="1577"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2"/>
            <a:ext cx="2622937" cy="149309"/>
          </a:xfrm>
          <a:prstGeom prst="rect">
            <a:avLst/>
          </a:prstGeom>
        </p:spPr>
        <p:txBody>
          <a:bodyPr lIns="0" tIns="0" rIns="0" bIns="0" anchor="t"/>
          <a:lstStyle>
            <a:lvl1pPr algn="l">
              <a:lnSpc>
                <a:spcPct val="100000"/>
              </a:lnSpc>
              <a:spcBef>
                <a:spcPts val="729"/>
              </a:spcBef>
              <a:defRPr lang="en-US" sz="971"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3" y="0"/>
            <a:ext cx="8877516"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1"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40" y="6513068"/>
            <a:ext cx="666620"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6"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622046"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6" indent="-285756">
              <a:buFont typeface="Arial" panose="020B0604020202020204" pitchFamily="34" charset="0"/>
              <a:buChar char="•"/>
              <a:defRPr>
                <a:solidFill>
                  <a:srgbClr val="212121"/>
                </a:solidFill>
              </a:defRPr>
            </a:lvl2pPr>
            <a:lvl3pPr marL="517539" indent="-228606">
              <a:defRPr>
                <a:solidFill>
                  <a:srgbClr val="212121"/>
                </a:solidFill>
              </a:defRPr>
            </a:lvl3pPr>
            <a:lvl4pPr marL="685817" indent="-228606">
              <a:defRPr>
                <a:solidFill>
                  <a:srgbClr val="212121"/>
                </a:solidFill>
              </a:defRPr>
            </a:lvl4pPr>
            <a:lvl5pPr marL="914422" indent="-228606">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3" y="889824"/>
            <a:ext cx="11353801"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0"/>
            <a:ext cx="11353801" cy="4114800"/>
          </a:xfrm>
        </p:spPr>
        <p:txBody>
          <a:bodyPr/>
          <a:lstStyle>
            <a:lvl1pPr>
              <a:defRPr b="0">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B7CC2A13-FB38-9BB4-8722-87502FF63B87}"/>
              </a:ext>
            </a:extLst>
          </p:cNvPr>
          <p:cNvPicPr>
            <a:picLocks noChangeAspect="1"/>
          </p:cNvPicPr>
          <p:nvPr userDrawn="1"/>
        </p:nvPicPr>
        <p:blipFill>
          <a:blip r:embed="rId2"/>
          <a:stretch>
            <a:fillRect/>
          </a:stretch>
        </p:blipFill>
        <p:spPr>
          <a:xfrm>
            <a:off x="10472020" y="224679"/>
            <a:ext cx="1367783" cy="665145"/>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0479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101"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3"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1"/>
            <a:ext cx="5394960"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2095502"/>
            <a:ext cx="5394960"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7"/>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7"/>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3" y="419101"/>
            <a:ext cx="9044076"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3" y="1403351"/>
            <a:ext cx="11353801"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22"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22"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5" indent="-171455" algn="l" defTabSz="914422" rtl="0" eaLnBrk="1" latinLnBrk="0" hangingPunct="1">
        <a:lnSpc>
          <a:spcPct val="100000"/>
        </a:lnSpc>
        <a:spcBef>
          <a:spcPts val="0"/>
        </a:spcBef>
        <a:spcAft>
          <a:spcPts val="601"/>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70"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3pPr>
      <a:lvl4pPr marL="548654"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4pPr>
      <a:lvl5pPr marL="731538"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22" rtl="0" eaLnBrk="1" latinLnBrk="0" hangingPunct="1">
        <a:lnSpc>
          <a:spcPct val="100000"/>
        </a:lnSpc>
        <a:spcBef>
          <a:spcPts val="0"/>
        </a:spcBef>
        <a:spcAft>
          <a:spcPts val="400"/>
        </a:spcAft>
        <a:buClr>
          <a:schemeClr val="tx1"/>
        </a:buClr>
        <a:buFont typeface="Arial" panose="020B0604020202020204" pitchFamily="34" charset="0"/>
        <a:buNone/>
        <a:tabLst/>
        <a:defRPr sz="1401" kern="1200">
          <a:solidFill>
            <a:schemeClr val="tx1"/>
          </a:solidFill>
          <a:latin typeface="+mn-lt"/>
          <a:ea typeface="+mn-ea"/>
          <a:cs typeface="+mn-cs"/>
        </a:defRPr>
      </a:lvl6pPr>
      <a:lvl7pPr marL="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7pPr>
      <a:lvl8pPr marL="36577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8pPr>
      <a:lvl9pPr marL="0" indent="0" algn="l" defTabSz="914422" rtl="0" eaLnBrk="1" latinLnBrk="0" hangingPunct="1">
        <a:lnSpc>
          <a:spcPct val="100000"/>
        </a:lnSpc>
        <a:spcBef>
          <a:spcPts val="0"/>
        </a:spcBef>
        <a:spcAft>
          <a:spcPts val="201"/>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5" userDrawn="1">
          <p15:clr>
            <a:srgbClr val="F26B43"/>
          </p15:clr>
        </p15:guide>
        <p15:guide id="3" pos="74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FAQ’s </a:t>
            </a:r>
            <a:r>
              <a:rPr lang="en-US"/>
              <a:t>– Searching</a:t>
            </a:r>
            <a:endParaRPr lang="en-US" dirty="0"/>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2" y="1000123"/>
            <a:ext cx="9867899" cy="4819651"/>
          </a:xfrm>
        </p:spPr>
        <p:txBody>
          <a:bodyPr/>
          <a:lstStyle/>
          <a:p>
            <a:pPr>
              <a:spcAft>
                <a:spcPts val="0"/>
              </a:spcAft>
            </a:pPr>
            <a:r>
              <a:rPr lang="en-US" altLang="en-US" dirty="0"/>
              <a:t>Are searches case sensitive?</a:t>
            </a:r>
          </a:p>
          <a:p>
            <a:pPr>
              <a:spcAft>
                <a:spcPts val="0"/>
              </a:spcAft>
            </a:pPr>
            <a:r>
              <a:rPr lang="en-US" altLang="en-US" dirty="0"/>
              <a:t>No, searches are not case sensitive.</a:t>
            </a:r>
          </a:p>
          <a:p>
            <a:endParaRPr lang="en-US" altLang="en-US" sz="1200" dirty="0"/>
          </a:p>
          <a:p>
            <a:pPr>
              <a:spcAft>
                <a:spcPts val="0"/>
              </a:spcAft>
            </a:pPr>
            <a:r>
              <a:rPr lang="en-US" altLang="en-US" dirty="0"/>
              <a:t>Is it possible to search within one folder in a project?</a:t>
            </a:r>
          </a:p>
          <a:p>
            <a:pPr>
              <a:spcAft>
                <a:spcPts val="0"/>
              </a:spcAft>
            </a:pPr>
            <a:r>
              <a:rPr lang="en-US" altLang="en-US" dirty="0"/>
              <a:t>Yes, the Active Workspace Search can be used to search within one folder.  This search is located just under the tool bar at the top of the page.   The Active Workspace Search will search the Name of all files and forms in the folder you are accessing at the time.</a:t>
            </a:r>
          </a:p>
          <a:p>
            <a:endParaRPr lang="en-US" altLang="en-US" sz="1200" dirty="0"/>
          </a:p>
          <a:p>
            <a:pPr>
              <a:spcAft>
                <a:spcPts val="0"/>
              </a:spcAft>
            </a:pPr>
            <a:r>
              <a:rPr lang="en-US" altLang="en-US" dirty="0"/>
              <a:t>Is it possible to search for a key word within files?</a:t>
            </a:r>
          </a:p>
          <a:p>
            <a:pPr>
              <a:spcAft>
                <a:spcPts val="0"/>
              </a:spcAft>
            </a:pPr>
            <a:r>
              <a:rPr lang="en-US" altLang="en-US" dirty="0"/>
              <a:t>Yes, the content of all non-image files can be searched using either the Fulltext Search or Advanced Search.</a:t>
            </a:r>
          </a:p>
          <a:p>
            <a:pPr>
              <a:spcAft>
                <a:spcPts val="0"/>
              </a:spcAft>
            </a:pPr>
            <a:endParaRPr lang="en-US" altLang="en-US" dirty="0"/>
          </a:p>
          <a:p>
            <a:pPr>
              <a:spcAft>
                <a:spcPts val="0"/>
              </a:spcAft>
            </a:pPr>
            <a:r>
              <a:rPr lang="en-US" altLang="en-US" dirty="0"/>
              <a:t>Which search should be used to search through an entire project?</a:t>
            </a:r>
          </a:p>
          <a:p>
            <a:pPr>
              <a:spcAft>
                <a:spcPts val="0"/>
              </a:spcAft>
            </a:pPr>
            <a:r>
              <a:rPr lang="en-US" altLang="en-US" dirty="0"/>
              <a:t>The Fulltext Search or Advanced Search should be used to search through an entire project.  </a:t>
            </a:r>
            <a:r>
              <a:rPr lang="en-US" altLang="en-US"/>
              <a:t>The Fulltext </a:t>
            </a:r>
            <a:r>
              <a:rPr lang="en-US" altLang="en-US" dirty="0"/>
              <a:t>Search is a keyword search.  The Advanced Search allows searches using multiple properties.</a:t>
            </a:r>
          </a:p>
          <a:p>
            <a:pPr>
              <a:spcAft>
                <a:spcPts val="0"/>
              </a:spcAft>
            </a:pPr>
            <a:endParaRPr lang="en-US" altLang="en-US" dirty="0"/>
          </a:p>
          <a:p>
            <a:pPr>
              <a:spcAft>
                <a:spcPts val="0"/>
              </a:spcAft>
            </a:pPr>
            <a:r>
              <a:rPr lang="en-US" altLang="en-US" dirty="0"/>
              <a:t>Is it possible to search across multiple projects at one time?</a:t>
            </a:r>
          </a:p>
          <a:p>
            <a:pPr>
              <a:spcAft>
                <a:spcPts val="0"/>
              </a:spcAft>
            </a:pPr>
            <a:r>
              <a:rPr lang="en-US" altLang="en-US" dirty="0"/>
              <a:t>No, a search can only be performed within the current project being accessed.</a:t>
            </a:r>
          </a:p>
          <a:p>
            <a:endParaRPr lang="en-US" alt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a:t>
            </a:fld>
            <a:endParaRPr lang="en-US" dirty="0"/>
          </a:p>
        </p:txBody>
      </p:sp>
      <p:sp>
        <p:nvSpPr>
          <p:cNvPr id="3" name="Footer Placeholder 4">
            <a:extLst>
              <a:ext uri="{FF2B5EF4-FFF2-40B4-BE49-F238E27FC236}">
                <a16:creationId xmlns:a16="http://schemas.microsoft.com/office/drawing/2014/main" id="{6112925A-3C07-9505-B259-0CA2BA5935D7}"/>
              </a:ext>
            </a:extLst>
          </p:cNvPr>
          <p:cNvSpPr txBox="1">
            <a:spLocks/>
          </p:cNvSpPr>
          <p:nvPr/>
        </p:nvSpPr>
        <p:spPr>
          <a:xfrm>
            <a:off x="596771" y="6256739"/>
            <a:ext cx="4381500" cy="430887"/>
          </a:xfrm>
          <a:prstGeom prst="rect">
            <a:avLst/>
          </a:prstGeom>
        </p:spPr>
        <p:txBody>
          <a:bodyPr vert="horz" lIns="0" tIns="0" rIns="0" bIns="0" rtlCol="0" anchor="t" anchorCtr="0">
            <a:spAutoFit/>
          </a:bodyPr>
          <a:lstStyle>
            <a:defPPr>
              <a:defRPr lang="en-US"/>
            </a:defPPr>
            <a:lvl1pPr marL="0" algn="l" defTabSz="914400" rtl="0" eaLnBrk="1" latinLnBrk="0" hangingPunct="1">
              <a:defRPr sz="700" kern="1200" baseline="0">
                <a:solidFill>
                  <a:schemeClr val="tx2"/>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a:spcBef>
                <a:spcPts val="39"/>
              </a:spcBef>
              <a:defRPr/>
            </a:pPr>
            <a:r>
              <a:rPr lang="en-US" dirty="0">
                <a:ea typeface="Inter" panose="02000503000000020004" pitchFamily="2" charset="0"/>
              </a:rPr>
              <a:t>© 2025 </a:t>
            </a:r>
            <a:r>
              <a:rPr lang="en-US">
                <a:ea typeface="Inter" panose="02000503000000020004" pitchFamily="2" charset="0"/>
              </a:rPr>
              <a:t>GE Vernova </a:t>
            </a:r>
            <a:r>
              <a:rPr lang="en-US"/>
              <a:t>Hitachi </a:t>
            </a:r>
            <a:r>
              <a:rPr lang="en-US" dirty="0"/>
              <a:t>Nuclear Energy Americas LLC</a:t>
            </a:r>
            <a:r>
              <a:rPr lang="en-US" dirty="0">
                <a:ea typeface="Inter" panose="02000503000000020004" pitchFamily="2" charset="0"/>
              </a:rPr>
              <a:t>. All rights reserved. </a:t>
            </a:r>
            <a:endParaRPr lang="en-US" kern="0" dirty="0">
              <a:ea typeface="Inter" panose="02000503000000020004" pitchFamily="2" charset="0"/>
              <a:cs typeface="Inter" panose="020B0502030000000004" pitchFamily="2" charset="0"/>
            </a:endParaRPr>
          </a:p>
          <a:p>
            <a:pPr marL="7700">
              <a:spcBef>
                <a:spcPts val="39"/>
              </a:spcBef>
              <a:defRPr/>
            </a:pPr>
            <a:r>
              <a:rPr lang="en-US" dirty="0"/>
              <a:t>GE is a trademark of General Electric Company used under trademark license.</a:t>
            </a:r>
          </a:p>
          <a:p>
            <a:pPr marL="7700">
              <a:spcBef>
                <a:spcPts val="39"/>
              </a:spcBef>
              <a:defRPr/>
            </a:pPr>
            <a:r>
              <a:rPr lang="en-US" dirty="0"/>
              <a:t>HITACHI is a trademark of Hitachi, Ltd. used under trademark license.</a:t>
            </a:r>
          </a:p>
          <a:p>
            <a:pPr marL="7700">
              <a:spcBef>
                <a:spcPts val="39"/>
              </a:spcBef>
              <a:defRPr/>
            </a:pPr>
            <a:endParaRPr lang="en-US" dirty="0"/>
          </a:p>
        </p:txBody>
      </p:sp>
    </p:spTree>
    <p:extLst>
      <p:ext uri="{BB962C8B-B14F-4D97-AF65-F5344CB8AC3E}">
        <p14:creationId xmlns:p14="http://schemas.microsoft.com/office/powerpoint/2010/main" val="527306483"/>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2.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3.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5526</TotalTime>
  <Words>228</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Sons Condensed Extrabold</vt:lpstr>
      <vt:lpstr>Inter</vt:lpstr>
      <vt:lpstr>GE Vernova</vt:lpstr>
      <vt:lpstr>FAQ’s – Searching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 GCCH)</cp:lastModifiedBy>
  <cp:revision>64</cp:revision>
  <dcterms:created xsi:type="dcterms:W3CDTF">2024-03-07T04:01:35Z</dcterms:created>
  <dcterms:modified xsi:type="dcterms:W3CDTF">2026-01-19T20:42:55Z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