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339" r:id="rId2"/>
    <p:sldId id="333" r:id="rId3"/>
    <p:sldId id="342" r:id="rId4"/>
    <p:sldId id="343" r:id="rId5"/>
    <p:sldId id="344" r:id="rId6"/>
    <p:sldId id="34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24" autoAdjust="0"/>
    <p:restoredTop sz="90929"/>
  </p:normalViewPr>
  <p:slideViewPr>
    <p:cSldViewPr>
      <p:cViewPr>
        <p:scale>
          <a:sx n="100" d="100"/>
          <a:sy n="100" d="100"/>
        </p:scale>
        <p:origin x="-618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fld id="{4B3002B8-90B0-48F2-9739-79CA30026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0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 Inspira" pitchFamily="34" charset="0"/>
              </a:defRPr>
            </a:lvl1pPr>
          </a:lstStyle>
          <a:p>
            <a:pPr>
              <a:defRPr/>
            </a:pPr>
            <a:fld id="{A185354B-C6E4-4D39-ADA6-7E9D4E04D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92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GE Inspira Pitch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GE Inspira Pitch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9pPr>
          </a:lstStyle>
          <a:p>
            <a:fld id="{E1EA4EA5-245E-4A2A-8FDF-F9ADCD7CAE14}" type="slidenum">
              <a:rPr lang="en-US" sz="1200" smtClean="0">
                <a:latin typeface="GE Inspira" pitchFamily="34" charset="0"/>
              </a:rPr>
              <a:pPr/>
              <a:t>1</a:t>
            </a:fld>
            <a:endParaRPr lang="en-US" sz="1200" smtClean="0">
              <a:latin typeface="GE Inspira" pitchFamily="34" charset="0"/>
            </a:endParaRPr>
          </a:p>
        </p:txBody>
      </p:sp>
      <p:sp>
        <p:nvSpPr>
          <p:cNvPr id="10243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409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5803900"/>
            <a:ext cx="24860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2" name="Rectangle 1026"/>
          <p:cNvSpPr>
            <a:spLocks noGrp="1" noChangeArrowheads="1"/>
          </p:cNvSpPr>
          <p:nvPr>
            <p:ph type="ctrTitle" sz="quarter"/>
          </p:nvPr>
        </p:nvSpPr>
        <p:spPr>
          <a:xfrm>
            <a:off x="344488" y="263525"/>
            <a:ext cx="8401050" cy="1395413"/>
          </a:xfrm>
        </p:spPr>
        <p:txBody>
          <a:bodyPr/>
          <a:lstStyle>
            <a:lvl1pPr>
              <a:spcBef>
                <a:spcPct val="25000"/>
              </a:spcBef>
              <a:defRPr sz="5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43" name="Rectangle 10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4488" y="1677988"/>
            <a:ext cx="83962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3189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1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8138" y="280988"/>
            <a:ext cx="2114550" cy="5683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0988"/>
            <a:ext cx="6192838" cy="5683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232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6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8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07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86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260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5426075" y="6229350"/>
            <a:ext cx="347186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GE Inspira Pitch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GE Inspira Pitch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GE Inspira Pitc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GE Inspira Pitch" pitchFamily="34" charset="0"/>
              </a:defRPr>
            </a:lvl9pPr>
          </a:lstStyle>
          <a:p>
            <a:pPr algn="r">
              <a:lnSpc>
                <a:spcPct val="90000"/>
              </a:lnSpc>
              <a:defRPr/>
            </a:pPr>
            <a:fld id="{E8D3AEF7-32E1-4323-97C6-7068B72205D2}" type="slidenum">
              <a:rPr lang="en-US" sz="900" smtClean="0"/>
              <a:pPr algn="r">
                <a:lnSpc>
                  <a:spcPct val="90000"/>
                </a:lnSpc>
                <a:defRPr/>
              </a:pPr>
              <a:t>‹#›</a:t>
            </a:fld>
            <a:endParaRPr lang="en-US" sz="900" dirty="0" smtClean="0"/>
          </a:p>
          <a:p>
            <a:pPr algn="r">
              <a:lnSpc>
                <a:spcPct val="90000"/>
              </a:lnSpc>
              <a:defRPr/>
            </a:pPr>
            <a:r>
              <a:rPr lang="en-US" sz="900" dirty="0" smtClean="0"/>
              <a:t> </a:t>
            </a:r>
            <a:endParaRPr lang="en-GB" sz="900" dirty="0" smtClean="0"/>
          </a:p>
          <a:p>
            <a:pPr algn="r">
              <a:lnSpc>
                <a:spcPct val="90000"/>
              </a:lnSpc>
              <a:defRPr/>
            </a:pPr>
            <a:r>
              <a:rPr lang="en-US" sz="900" dirty="0" smtClean="0"/>
              <a:t>GE Proprietary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+mn-lt"/>
          <a:ea typeface="+mn-ea"/>
          <a:cs typeface="+mn-cs"/>
        </a:defRPr>
      </a:lvl1pPr>
      <a:lvl2pPr marL="341313" indent="-3397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+mn-lt"/>
        </a:defRPr>
      </a:lvl2pPr>
      <a:lvl3pPr marL="744538" indent="-2889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3pPr>
      <a:lvl4pPr marL="1146175" indent="-287338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4pPr>
      <a:lvl5pPr marL="1546225" indent="-28575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5pPr>
      <a:lvl6pPr marL="2003425" indent="-285750" algn="l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Rectangle 5"/>
          <p:cNvSpPr>
            <a:spLocks noChangeArrowheads="1"/>
          </p:cNvSpPr>
          <p:nvPr/>
        </p:nvSpPr>
        <p:spPr bwMode="auto">
          <a:xfrm>
            <a:off x="442913" y="381000"/>
            <a:ext cx="8396287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Clr>
                <a:srgbClr val="004880"/>
              </a:buClr>
            </a:pPr>
            <a:r>
              <a:rPr lang="en-US" sz="4800" b="1" dirty="0"/>
              <a:t>Energy Customer Collaboration Documentum:</a:t>
            </a:r>
          </a:p>
          <a:p>
            <a:pPr eaLnBrk="1" hangingPunct="1">
              <a:lnSpc>
                <a:spcPct val="90000"/>
              </a:lnSpc>
              <a:buClr>
                <a:srgbClr val="004880"/>
              </a:buClr>
            </a:pPr>
            <a:endParaRPr lang="en-US" sz="4800" b="1" dirty="0"/>
          </a:p>
          <a:p>
            <a:pPr eaLnBrk="1" hangingPunct="1">
              <a:lnSpc>
                <a:spcPct val="90000"/>
              </a:lnSpc>
              <a:buClr>
                <a:srgbClr val="004880"/>
              </a:buClr>
            </a:pPr>
            <a:r>
              <a:rPr lang="en-US" sz="4800" b="1" dirty="0"/>
              <a:t>View Relationships</a:t>
            </a:r>
          </a:p>
          <a:p>
            <a:pPr eaLnBrk="1" hangingPunct="1">
              <a:lnSpc>
                <a:spcPct val="90000"/>
              </a:lnSpc>
              <a:buClr>
                <a:srgbClr val="004880"/>
              </a:buClr>
            </a:pPr>
            <a:r>
              <a:rPr lang="en-US" sz="4800" b="1" dirty="0"/>
              <a:t>Batch </a:t>
            </a:r>
            <a:r>
              <a:rPr lang="en-US" sz="4800" b="1" dirty="0" smtClean="0"/>
              <a:t>Export </a:t>
            </a:r>
            <a:r>
              <a:rPr lang="en-US" sz="4800" b="1" dirty="0" smtClean="0"/>
              <a:t>Documents</a:t>
            </a:r>
            <a:endParaRPr lang="en-US" sz="4800" b="1" dirty="0"/>
          </a:p>
          <a:p>
            <a:pPr eaLnBrk="1" hangingPunct="1">
              <a:lnSpc>
                <a:spcPct val="90000"/>
              </a:lnSpc>
              <a:buClr>
                <a:srgbClr val="004880"/>
              </a:buClr>
            </a:pPr>
            <a:r>
              <a:rPr lang="en-US" sz="4800" b="1" dirty="0"/>
              <a:t> </a:t>
            </a:r>
          </a:p>
          <a:p>
            <a:pPr algn="ctr" eaLnBrk="1" hangingPunct="1">
              <a:lnSpc>
                <a:spcPct val="90000"/>
              </a:lnSpc>
              <a:buClr>
                <a:srgbClr val="004880"/>
              </a:buClr>
            </a:pP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6075" y="1447800"/>
            <a:ext cx="7883525" cy="838200"/>
          </a:xfrm>
        </p:spPr>
        <p:txBody>
          <a:bodyPr/>
          <a:lstStyle/>
          <a:p>
            <a:pPr marL="534988" lvl="1" indent="-533400" eaLnBrk="1" hangingPunct="1">
              <a:lnSpc>
                <a:spcPct val="100000"/>
              </a:lnSpc>
              <a:spcBef>
                <a:spcPct val="25000"/>
              </a:spcBef>
              <a:buFont typeface="GE Inspira Pitch" pitchFamily="34" charset="0"/>
              <a:buAutoNum type="arabicPeriod"/>
            </a:pPr>
            <a:r>
              <a:rPr lang="en-US" sz="2400" dirty="0" smtClean="0"/>
              <a:t>View Form Relationships</a:t>
            </a:r>
          </a:p>
          <a:p>
            <a:pPr marL="534988" lvl="1" indent="-533400" eaLnBrk="1" hangingPunct="1">
              <a:lnSpc>
                <a:spcPct val="100000"/>
              </a:lnSpc>
              <a:spcBef>
                <a:spcPct val="25000"/>
              </a:spcBef>
              <a:buFont typeface="GE Inspira Pitch" pitchFamily="34" charset="0"/>
              <a:buAutoNum type="arabicPeriod"/>
            </a:pPr>
            <a:r>
              <a:rPr lang="en-US" sz="2400" dirty="0" smtClean="0"/>
              <a:t>Batch Export Documents</a:t>
            </a:r>
          </a:p>
        </p:txBody>
      </p:sp>
      <p:sp>
        <p:nvSpPr>
          <p:cNvPr id="4099" name="Rectangle 1029" descr="Rectangle 2"/>
          <p:cNvSpPr>
            <a:spLocks noGrp="1" noChangeArrowheads="1"/>
          </p:cNvSpPr>
          <p:nvPr>
            <p:ph type="title"/>
          </p:nvPr>
        </p:nvSpPr>
        <p:spPr>
          <a:xfrm>
            <a:off x="371475" y="347663"/>
            <a:ext cx="8459788" cy="998537"/>
          </a:xfrm>
          <a:noFill/>
        </p:spPr>
        <p:txBody>
          <a:bodyPr/>
          <a:lstStyle/>
          <a:p>
            <a:pPr eaLnBrk="1" hangingPunct="1"/>
            <a:r>
              <a:rPr lang="en-US" b="1" smtClean="0"/>
              <a:t>Module Objectives:</a:t>
            </a:r>
          </a:p>
        </p:txBody>
      </p:sp>
      <p:sp>
        <p:nvSpPr>
          <p:cNvPr id="4100" name="Rectangle 1030"/>
          <p:cNvSpPr>
            <a:spLocks noChangeArrowheads="1"/>
          </p:cNvSpPr>
          <p:nvPr/>
        </p:nvSpPr>
        <p:spPr bwMode="auto">
          <a:xfrm>
            <a:off x="5146675" y="1527175"/>
            <a:ext cx="3692525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41313" lvl="1" indent="-339725" eaLnBrk="1" hangingPunct="1">
              <a:lnSpc>
                <a:spcPct val="90000"/>
              </a:lnSpc>
              <a:spcBef>
                <a:spcPct val="30000"/>
              </a:spcBef>
              <a:buClr>
                <a:srgbClr val="004880"/>
              </a:buClr>
              <a:buFont typeface="GE Inspira Pitch" pitchFamily="34" charset="0"/>
              <a:buChar char="•"/>
            </a:pPr>
            <a:endParaRPr lang="en-US" sz="2400">
              <a:solidFill>
                <a:srgbClr val="1E41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077200" cy="402112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55013" cy="642938"/>
          </a:xfrm>
        </p:spPr>
        <p:txBody>
          <a:bodyPr/>
          <a:lstStyle/>
          <a:p>
            <a:r>
              <a:rPr lang="en-US" dirty="0" smtClean="0"/>
              <a:t>Form Relationships</a:t>
            </a:r>
          </a:p>
        </p:txBody>
      </p:sp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685800" y="4916041"/>
            <a:ext cx="7696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 dirty="0" smtClean="0">
                <a:latin typeface="GE Inspira" pitchFamily="34" charset="0"/>
                <a:cs typeface="Arial" charset="0"/>
              </a:rPr>
              <a:t>Select any </a:t>
            </a:r>
            <a:r>
              <a:rPr lang="en-US" sz="1600" b="1" dirty="0">
                <a:latin typeface="GE Inspira" pitchFamily="34" charset="0"/>
                <a:cs typeface="Arial" charset="0"/>
              </a:rPr>
              <a:t>form (Document Transmittal, Issue Form or RFI) within </a:t>
            </a:r>
            <a:r>
              <a:rPr lang="en-US" sz="1600" b="1" dirty="0" smtClean="0">
                <a:latin typeface="GE Inspira" pitchFamily="34" charset="0"/>
                <a:cs typeface="Arial" charset="0"/>
              </a:rPr>
              <a:t>the 00 Workflow Forms folder or the folder it was created in and either: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latin typeface="GE Inspira" pitchFamily="34" charset="0"/>
                <a:cs typeface="Arial" charset="0"/>
              </a:rPr>
              <a:t>Right Click, “View” and then “Relationships” (DT’s) 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latin typeface="GE Inspira" pitchFamily="34" charset="0"/>
                <a:cs typeface="Arial" charset="0"/>
              </a:rPr>
              <a:t>Click </a:t>
            </a:r>
            <a:r>
              <a:rPr lang="en-US" sz="1600" b="1" dirty="0">
                <a:latin typeface="GE Inspira" pitchFamily="34" charset="0"/>
                <a:cs typeface="Arial" charset="0"/>
              </a:rPr>
              <a:t>on “View” and then “Relationships</a:t>
            </a:r>
            <a:r>
              <a:rPr lang="en-US" sz="1600" b="1" dirty="0" smtClean="0">
                <a:latin typeface="GE Inspira" pitchFamily="34" charset="0"/>
                <a:cs typeface="Arial" charset="0"/>
              </a:rPr>
              <a:t>” (Issue Form’s &amp; RFI’s)</a:t>
            </a:r>
            <a:endParaRPr lang="en-US" sz="1600" b="1" dirty="0">
              <a:latin typeface="GE Inspira" pitchFamily="34" charset="0"/>
              <a:cs typeface="Arial" charset="0"/>
            </a:endParaRP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156" y="1142999"/>
            <a:ext cx="1683544" cy="81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29726" y="3962400"/>
            <a:ext cx="49404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49153" y="1219200"/>
            <a:ext cx="49404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55013" cy="642938"/>
          </a:xfrm>
        </p:spPr>
        <p:txBody>
          <a:bodyPr/>
          <a:lstStyle/>
          <a:p>
            <a:r>
              <a:rPr lang="en-US" smtClean="0"/>
              <a:t>Form Relationships</a:t>
            </a: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1371600" y="5227637"/>
            <a:ext cx="5943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>
                <a:latin typeface="GE Inspira" pitchFamily="34" charset="0"/>
                <a:cs typeface="Arial" charset="0"/>
              </a:rPr>
              <a:t>Relationships list all files linked (attached) to the selected form.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05" y="1191655"/>
            <a:ext cx="8666620" cy="3456545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55013" cy="642938"/>
          </a:xfrm>
        </p:spPr>
        <p:txBody>
          <a:bodyPr/>
          <a:lstStyle/>
          <a:p>
            <a:r>
              <a:rPr lang="en-US" smtClean="0"/>
              <a:t>Form Relationships</a:t>
            </a: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1295400" y="5105400"/>
            <a:ext cx="586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>
                <a:latin typeface="GE Inspira" pitchFamily="34" charset="0"/>
                <a:cs typeface="Arial" charset="0"/>
              </a:rPr>
              <a:t>All files can be exported at once.  Highlight all </a:t>
            </a:r>
            <a:r>
              <a:rPr lang="en-US" sz="1600" b="1" dirty="0" smtClean="0">
                <a:latin typeface="GE Inspira" pitchFamily="34" charset="0"/>
                <a:cs typeface="Arial" charset="0"/>
              </a:rPr>
              <a:t>files and either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latin typeface="GE Inspira" pitchFamily="34" charset="0"/>
                <a:cs typeface="Arial" charset="0"/>
              </a:rPr>
              <a:t>Right Click, “Export” 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latin typeface="GE Inspira" pitchFamily="34" charset="0"/>
                <a:cs typeface="Arial" charset="0"/>
              </a:rPr>
              <a:t>Click on “File” and then “Export”</a:t>
            </a:r>
            <a:endParaRPr lang="en-US" sz="1600" b="1" dirty="0">
              <a:latin typeface="GE Inspira" pitchFamily="34" charset="0"/>
              <a:cs typeface="Arial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542337" cy="4010025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600" y="3048000"/>
            <a:ext cx="49404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9377" y="1676400"/>
            <a:ext cx="49404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473" y="1202024"/>
            <a:ext cx="12001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55013" cy="642938"/>
          </a:xfrm>
        </p:spPr>
        <p:txBody>
          <a:bodyPr/>
          <a:lstStyle/>
          <a:p>
            <a:r>
              <a:rPr lang="en-US" smtClean="0"/>
              <a:t>Form Relationships</a:t>
            </a: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1676400" y="5426075"/>
            <a:ext cx="518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GE Inspira" pitchFamily="34" charset="0"/>
                <a:cs typeface="Arial" charset="0"/>
              </a:rPr>
              <a:t>Navigate to desired location to save files and click “OK”.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094045" cy="4181475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 Onscreen Template - (For more templates click here)">
  <a:themeElements>
    <a:clrScheme name="">
      <a:dk1>
        <a:srgbClr val="1E4191"/>
      </a:dk1>
      <a:lt1>
        <a:srgbClr val="FFFFFF"/>
      </a:lt1>
      <a:dk2>
        <a:srgbClr val="FF6600"/>
      </a:dk2>
      <a:lt2>
        <a:srgbClr val="00AA50"/>
      </a:lt2>
      <a:accent1>
        <a:srgbClr val="9B50D7"/>
      </a:accent1>
      <a:accent2>
        <a:srgbClr val="28B9F5"/>
      </a:accent2>
      <a:accent3>
        <a:srgbClr val="FFFFFF"/>
      </a:accent3>
      <a:accent4>
        <a:srgbClr val="18367B"/>
      </a:accent4>
      <a:accent5>
        <a:srgbClr val="CBB3E8"/>
      </a:accent5>
      <a:accent6>
        <a:srgbClr val="23A7DE"/>
      </a:accent6>
      <a:hlink>
        <a:srgbClr val="CD0078"/>
      </a:hlink>
      <a:folHlink>
        <a:srgbClr val="23E100"/>
      </a:folHlink>
    </a:clrScheme>
    <a:fontScheme name="GE Onscreen Template - (For more templates click here)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 Inspira Pitch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 Inspira Pitch" pitchFamily="34" charset="0"/>
          </a:defRPr>
        </a:defPPr>
      </a:lstStyle>
    </a:lnDef>
  </a:objectDefaults>
  <a:extraClrSchemeLst>
    <a:extraClrScheme>
      <a:clrScheme name="GE Onscreen Template - (For more templates click here) 1">
        <a:dk1>
          <a:srgbClr val="1E4191"/>
        </a:dk1>
        <a:lt1>
          <a:srgbClr val="FFFFFF"/>
        </a:lt1>
        <a:dk2>
          <a:srgbClr val="FF6600"/>
        </a:dk2>
        <a:lt2>
          <a:srgbClr val="00AA50"/>
        </a:lt2>
        <a:accent1>
          <a:srgbClr val="9B50D7"/>
        </a:accent1>
        <a:accent2>
          <a:srgbClr val="28B9F5"/>
        </a:accent2>
        <a:accent3>
          <a:srgbClr val="FFFFFF"/>
        </a:accent3>
        <a:accent4>
          <a:srgbClr val="18367B"/>
        </a:accent4>
        <a:accent5>
          <a:srgbClr val="CBB3E8"/>
        </a:accent5>
        <a:accent6>
          <a:srgbClr val="23A7DE"/>
        </a:accent6>
        <a:hlink>
          <a:srgbClr val="EBD70A"/>
        </a:hlink>
        <a:folHlink>
          <a:srgbClr val="23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1E4191"/>
    </a:dk1>
    <a:lt1>
      <a:srgbClr val="FFFFFF"/>
    </a:lt1>
    <a:dk2>
      <a:srgbClr val="FF6600"/>
    </a:dk2>
    <a:lt2>
      <a:srgbClr val="00AA50"/>
    </a:lt2>
    <a:accent1>
      <a:srgbClr val="9B50D7"/>
    </a:accent1>
    <a:accent2>
      <a:srgbClr val="28B9F5"/>
    </a:accent2>
    <a:accent3>
      <a:srgbClr val="FFFFFF"/>
    </a:accent3>
    <a:accent4>
      <a:srgbClr val="18367B"/>
    </a:accent4>
    <a:accent5>
      <a:srgbClr val="CBB3E8"/>
    </a:accent5>
    <a:accent6>
      <a:srgbClr val="23A7DE"/>
    </a:accent6>
    <a:hlink>
      <a:srgbClr val="CD0078"/>
    </a:hlink>
    <a:folHlink>
      <a:srgbClr val="23E1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10726</TotalTime>
  <Words>151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GE Onscreen Template - (For more templates click here)</vt:lpstr>
      <vt:lpstr>PowerPoint Presentation</vt:lpstr>
      <vt:lpstr>Module Objectives:</vt:lpstr>
      <vt:lpstr>Form Relationships</vt:lpstr>
      <vt:lpstr>Form Relationships</vt:lpstr>
      <vt:lpstr>Form Relationships</vt:lpstr>
      <vt:lpstr>Form Relationships</vt:lpstr>
    </vt:vector>
  </TitlesOfParts>
  <Company>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 Transportation</dc:creator>
  <cp:lastModifiedBy>Michele Diederich</cp:lastModifiedBy>
  <cp:revision>368</cp:revision>
  <dcterms:created xsi:type="dcterms:W3CDTF">2007-11-16T19:38:15Z</dcterms:created>
  <dcterms:modified xsi:type="dcterms:W3CDTF">2013-03-28T19:03:03Z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version">
    <vt:i4>4</vt:i4>
  </property>
  <property fmtid="{D5CDD505-2E9C-101B-9397-08002B2CF9AE}" pid="3" name="WizKit template type">
    <vt:lpwstr>Onscreen</vt:lpwstr>
  </property>
</Properties>
</file>